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9" r:id="rId2"/>
  </p:sldMasterIdLst>
  <p:notesMasterIdLst>
    <p:notesMasterId r:id="rId16"/>
  </p:notesMasterIdLst>
  <p:handoutMasterIdLst>
    <p:handoutMasterId r:id="rId17"/>
  </p:handoutMasterIdLst>
  <p:sldIdLst>
    <p:sldId id="426" r:id="rId3"/>
    <p:sldId id="417" r:id="rId4"/>
    <p:sldId id="419" r:id="rId5"/>
    <p:sldId id="420" r:id="rId6"/>
    <p:sldId id="421" r:id="rId7"/>
    <p:sldId id="422" r:id="rId8"/>
    <p:sldId id="427" r:id="rId9"/>
    <p:sldId id="407" r:id="rId10"/>
    <p:sldId id="399" r:id="rId11"/>
    <p:sldId id="423" r:id="rId12"/>
    <p:sldId id="428" r:id="rId13"/>
    <p:sldId id="429" r:id="rId14"/>
    <p:sldId id="430" r:id="rId1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B1A5"/>
    <a:srgbClr val="F36C21"/>
    <a:srgbClr val="FDBA12"/>
    <a:srgbClr val="00253E"/>
    <a:srgbClr val="FAA21B"/>
    <a:srgbClr val="C1D72E"/>
    <a:srgbClr val="003A63"/>
    <a:srgbClr val="5F6062"/>
    <a:srgbClr val="5AD8CA"/>
    <a:srgbClr val="7CC0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457" autoAdjust="0"/>
  </p:normalViewPr>
  <p:slideViewPr>
    <p:cSldViewPr snapToGrid="0" snapToObjects="1">
      <p:cViewPr>
        <p:scale>
          <a:sx n="80" d="100"/>
          <a:sy n="80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856E-F796-4131-992B-1FF5383F0227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95EA1-F0BA-40B7-AF38-3926957F5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38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B7B9A7-86AA-7748-9CD3-717B25637C89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79A4A3-6237-FD42-942C-386695D9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8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9A4A3-6237-FD42-942C-386695D99C6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9A4A3-6237-FD42-942C-386695D99C6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Stock_000014461518Medium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00253E">
                  <a:alpha val="85000"/>
                </a:srgbClr>
              </a:gs>
              <a:gs pos="100000">
                <a:srgbClr val="00253E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0" name="Rectangle 60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0" y="392171"/>
            <a:ext cx="7504517" cy="48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lang="en-US" sz="2400" b="0" i="0" dirty="0">
                <a:solidFill>
                  <a:srgbClr val="C1D72E"/>
                </a:solidFill>
                <a:latin typeface="Gotham Medium"/>
                <a:cs typeface="Gotham Medium"/>
              </a:defRPr>
            </a:lvl1pPr>
          </a:lstStyle>
          <a:p>
            <a:pPr marL="0" lvl="0" algn="r" eaLnBrk="0" fontAlgn="base" hangingPunct="0"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01" name="Rectangle 61"/>
          <p:cNvSpPr>
            <a:spLocks noGrp="1" noChangeArrowheads="1"/>
          </p:cNvSpPr>
          <p:nvPr>
            <p:ph type="subTitle" sz="quarter" idx="1" hasCustomPrompt="1"/>
          </p:nvPr>
        </p:nvSpPr>
        <p:spPr bwMode="white">
          <a:xfrm>
            <a:off x="2144703" y="777580"/>
            <a:ext cx="5359814" cy="47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1600" b="0" i="0" dirty="0">
                <a:solidFill>
                  <a:srgbClr val="FFFFFF"/>
                </a:solidFill>
                <a:latin typeface="Gotham Book"/>
                <a:cs typeface="Gotham Book"/>
              </a:defRPr>
            </a:lvl1pPr>
          </a:lstStyle>
          <a:p>
            <a:pPr marL="0" lvl="0" indent="0" algn="r" eaLnBrk="0" fontAlgn="base" hangingPunct="0">
              <a:lnSpc>
                <a:spcPct val="140000"/>
              </a:lnSpc>
              <a:spcAft>
                <a:spcPts val="600"/>
              </a:spcAft>
              <a:buClr>
                <a:srgbClr val="C1D943"/>
              </a:buClr>
              <a:buSzPct val="100000"/>
              <a:buFontTx/>
              <a:buNone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7634112" y="277672"/>
            <a:ext cx="0" cy="11334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1D72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Picture 3" descr="mark.y.wht.larg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5218" y="359743"/>
            <a:ext cx="941863" cy="96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46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53E">
                  <a:alpha val="85000"/>
                </a:srgbClr>
              </a:gs>
              <a:gs pos="100000">
                <a:srgbClr val="00253E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97" y="962026"/>
            <a:ext cx="8696341" cy="5240338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>
                <a:solidFill>
                  <a:srgbClr val="FFFFFF"/>
                </a:solidFill>
                <a:latin typeface="Proxima Nova Regular"/>
                <a:cs typeface="Proxima Nova Regular"/>
              </a:defRPr>
            </a:lvl1pPr>
            <a:lvl2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>
                <a:solidFill>
                  <a:srgbClr val="FFFFFF"/>
                </a:solidFill>
                <a:latin typeface="Proxima Nova Regular"/>
                <a:cs typeface="Proxima Nova Regular"/>
              </a:defRPr>
            </a:lvl2pPr>
            <a:lvl3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>
                <a:solidFill>
                  <a:srgbClr val="FFFFFF"/>
                </a:solidFill>
                <a:latin typeface="Proxima Nova Regular"/>
                <a:cs typeface="Proxima Nova Regular"/>
              </a:defRPr>
            </a:lvl3pPr>
            <a:lvl4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>
                <a:solidFill>
                  <a:srgbClr val="FFFFFF"/>
                </a:solidFill>
                <a:latin typeface="Proxima Nova Regular"/>
                <a:cs typeface="Proxima Nova Regular"/>
              </a:defRPr>
            </a:lvl4pPr>
            <a:lvl5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>
                <a:solidFill>
                  <a:srgbClr val="FFFFFF"/>
                </a:solidFill>
                <a:latin typeface="Proxima Nova Regular"/>
                <a:cs typeface="Proxima Nova Regular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65"/>
          <p:cNvSpPr>
            <a:spLocks noGrp="1" noChangeArrowheads="1"/>
          </p:cNvSpPr>
          <p:nvPr>
            <p:ph type="title" hasCustomPrompt="1"/>
          </p:nvPr>
        </p:nvSpPr>
        <p:spPr bwMode="white">
          <a:xfrm>
            <a:off x="238007" y="95250"/>
            <a:ext cx="7296150" cy="7143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  <a:normAutofit/>
          </a:bodyPr>
          <a:lstStyle>
            <a:lvl1pPr algn="l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 sz="2400" b="0" i="0">
                <a:solidFill>
                  <a:schemeClr val="tx1"/>
                </a:solidFill>
                <a:latin typeface="Gotham Book"/>
                <a:cs typeface="Gotham Book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0" y="771136"/>
            <a:ext cx="75247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1D72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 userDrawn="1"/>
        </p:nvSpPr>
        <p:spPr bwMode="auto">
          <a:xfrm>
            <a:off x="1" y="6708076"/>
            <a:ext cx="9144000" cy="149924"/>
          </a:xfrm>
          <a:prstGeom prst="rect">
            <a:avLst/>
          </a:prstGeom>
          <a:solidFill>
            <a:srgbClr val="0025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rgbClr r="0" g="0" b="0"/>
              </a:solidFill>
              <a:effectLst/>
              <a:latin typeface="Gotham Book"/>
              <a:cs typeface="Gotham Book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6687832"/>
            <a:ext cx="9144001" cy="45719"/>
          </a:xfrm>
          <a:prstGeom prst="rect">
            <a:avLst/>
          </a:prstGeom>
          <a:solidFill>
            <a:srgbClr val="C1D7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rgbClr r="0" g="0" b="0"/>
              </a:solidFill>
              <a:effectLst/>
              <a:latin typeface="Gotham Book"/>
              <a:cs typeface="Gotham Book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434992"/>
            <a:ext cx="280458" cy="336144"/>
          </a:xfrm>
          <a:prstGeom prst="rect">
            <a:avLst/>
          </a:prstGeom>
          <a:solidFill>
            <a:srgbClr val="C1D7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logo.ygrene.wht.med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7630" y="338368"/>
            <a:ext cx="1278408" cy="46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4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53E">
                  <a:alpha val="85000"/>
                </a:srgbClr>
              </a:gs>
              <a:gs pos="100000">
                <a:srgbClr val="00253E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0" y="771136"/>
            <a:ext cx="752475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1D72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 userDrawn="1"/>
        </p:nvSpPr>
        <p:spPr bwMode="auto">
          <a:xfrm>
            <a:off x="1" y="6708076"/>
            <a:ext cx="9144000" cy="149924"/>
          </a:xfrm>
          <a:prstGeom prst="rect">
            <a:avLst/>
          </a:prstGeom>
          <a:solidFill>
            <a:srgbClr val="0025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rgbClr r="0" g="0" b="0"/>
              </a:solidFill>
              <a:effectLst/>
              <a:latin typeface="Gotham Book"/>
              <a:cs typeface="Gotham Book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6687832"/>
            <a:ext cx="9144001" cy="45719"/>
          </a:xfrm>
          <a:prstGeom prst="rect">
            <a:avLst/>
          </a:prstGeom>
          <a:solidFill>
            <a:srgbClr val="C1D7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rgbClr r="0" g="0" b="0"/>
              </a:solidFill>
              <a:effectLst/>
              <a:latin typeface="Gotham Book"/>
              <a:cs typeface="Gotham Book"/>
            </a:endParaRPr>
          </a:p>
        </p:txBody>
      </p:sp>
      <p:pic>
        <p:nvPicPr>
          <p:cNvPr id="2" name="Picture 1" descr="logo.ygrene.wht.med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7630" y="338368"/>
            <a:ext cx="1278408" cy="46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9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53E">
                  <a:alpha val="85000"/>
                </a:srgbClr>
              </a:gs>
              <a:gs pos="100000">
                <a:srgbClr val="00253E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03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Stock_000014461518Medium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7999"/>
          </a:xfrm>
          <a:prstGeom prst="rect">
            <a:avLst/>
          </a:prstGeom>
          <a:gradFill flip="none" rotWithShape="1">
            <a:gsLst>
              <a:gs pos="0">
                <a:srgbClr val="00253E">
                  <a:alpha val="85000"/>
                </a:srgbClr>
              </a:gs>
              <a:gs pos="100000">
                <a:srgbClr val="00253E"/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00000"/>
              </a:solidFill>
            </a:endParaRPr>
          </a:p>
        </p:txBody>
      </p:sp>
      <p:sp>
        <p:nvSpPr>
          <p:cNvPr id="10300" name="Rectangle 60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934028" y="392171"/>
            <a:ext cx="5570489" cy="485328"/>
          </a:xfrm>
          <a:prstGeom prst="rect">
            <a:avLst/>
          </a:prstGeom>
          <a:noFill/>
          <a:ln w="9525"/>
        </p:spPr>
        <p:txBody>
          <a:bodyPr lIns="91440" tIns="45720" rIns="91440" bIns="45720" anchor="ctr"/>
          <a:lstStyle>
            <a:lvl1pPr algn="r">
              <a:defRPr sz="2000">
                <a:solidFill>
                  <a:srgbClr val="C1D72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01" name="Rectangle 61"/>
          <p:cNvSpPr>
            <a:spLocks noGrp="1" noChangeArrowheads="1"/>
          </p:cNvSpPr>
          <p:nvPr>
            <p:ph type="subTitle" sz="quarter" idx="1" hasCustomPrompt="1"/>
          </p:nvPr>
        </p:nvSpPr>
        <p:spPr bwMode="white">
          <a:xfrm>
            <a:off x="2144703" y="777580"/>
            <a:ext cx="5359814" cy="473616"/>
          </a:xfrm>
          <a:prstGeom prst="rect">
            <a:avLst/>
          </a:prstGeom>
          <a:ln w="9525"/>
        </p:spPr>
        <p:txBody>
          <a:bodyPr lIns="91440" tIns="45720" rIns="91440" bIns="45720" anchor="ctr"/>
          <a:lstStyle>
            <a:lvl1pPr marL="0" indent="0" algn="r">
              <a:buFontTx/>
              <a:buNone/>
              <a:defRPr sz="16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7634112" y="277672"/>
            <a:ext cx="0" cy="11334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1D72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Picture 3" descr="mark.y.wht.larg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5218" y="359743"/>
            <a:ext cx="941863" cy="96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67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97" y="962026"/>
            <a:ext cx="8696341" cy="5240338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>
                <a:solidFill>
                  <a:srgbClr val="FFFFFF"/>
                </a:solidFill>
                <a:latin typeface="Proxima Nova Regular"/>
                <a:cs typeface="Proxima Nova Regular"/>
              </a:defRPr>
            </a:lvl1pPr>
            <a:lvl2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>
                <a:solidFill>
                  <a:srgbClr val="FFFFFF"/>
                </a:solidFill>
                <a:latin typeface="Proxima Nova Regular"/>
                <a:cs typeface="Proxima Nova Regular"/>
              </a:defRPr>
            </a:lvl2pPr>
            <a:lvl3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>
                <a:solidFill>
                  <a:srgbClr val="FFFFFF"/>
                </a:solidFill>
                <a:latin typeface="Proxima Nova Regular"/>
                <a:cs typeface="Proxima Nova Regular"/>
              </a:defRPr>
            </a:lvl3pPr>
            <a:lvl4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>
                <a:solidFill>
                  <a:srgbClr val="FFFFFF"/>
                </a:solidFill>
                <a:latin typeface="Proxima Nova Regular"/>
                <a:cs typeface="Proxima Nova Regular"/>
              </a:defRPr>
            </a:lvl4pPr>
            <a:lvl5pPr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>
                <a:solidFill>
                  <a:srgbClr val="FFFFFF"/>
                </a:solidFill>
                <a:latin typeface="Proxima Nova Regular"/>
                <a:cs typeface="Proxima Nova Regular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65"/>
          <p:cNvSpPr>
            <a:spLocks noGrp="1" noChangeArrowheads="1"/>
          </p:cNvSpPr>
          <p:nvPr>
            <p:ph type="title" hasCustomPrompt="1"/>
          </p:nvPr>
        </p:nvSpPr>
        <p:spPr bwMode="white">
          <a:xfrm>
            <a:off x="238007" y="95250"/>
            <a:ext cx="7296150" cy="7143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  <a:normAutofit/>
          </a:bodyPr>
          <a:lstStyle>
            <a:lvl1pPr algn="l">
              <a:lnSpc>
                <a:spcPct val="120000"/>
              </a:lnSpc>
              <a:spcBef>
                <a:spcPts val="100"/>
              </a:spcBef>
              <a:spcAft>
                <a:spcPts val="100"/>
              </a:spcAft>
              <a:defRPr sz="2400" b="0" i="0">
                <a:solidFill>
                  <a:schemeClr val="bg1"/>
                </a:solidFill>
                <a:latin typeface="Gotham Book"/>
                <a:cs typeface="Gotham Book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0" y="771136"/>
            <a:ext cx="653676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1D72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 userDrawn="1"/>
        </p:nvSpPr>
        <p:spPr bwMode="auto">
          <a:xfrm>
            <a:off x="1" y="6708076"/>
            <a:ext cx="9144000" cy="149924"/>
          </a:xfrm>
          <a:prstGeom prst="rect">
            <a:avLst/>
          </a:prstGeom>
          <a:solidFill>
            <a:srgbClr val="0025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crgbClr r="0" g="0" b="0"/>
              </a:solidFill>
              <a:latin typeface="Gotham Book"/>
              <a:cs typeface="Gotham Book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6687832"/>
            <a:ext cx="9144001" cy="45719"/>
          </a:xfrm>
          <a:prstGeom prst="rect">
            <a:avLst/>
          </a:prstGeom>
          <a:solidFill>
            <a:srgbClr val="C1D7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crgbClr r="0" g="0" b="0"/>
              </a:solidFill>
              <a:latin typeface="Gotham Book"/>
              <a:cs typeface="Gotham Book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434992"/>
            <a:ext cx="280458" cy="336144"/>
          </a:xfrm>
          <a:prstGeom prst="rect">
            <a:avLst/>
          </a:prstGeom>
          <a:solidFill>
            <a:srgbClr val="C1D7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 descr="CEGC.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221" y="398708"/>
            <a:ext cx="2331817" cy="5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81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 bwMode="auto">
          <a:xfrm>
            <a:off x="0" y="771136"/>
            <a:ext cx="653676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1D72E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 userDrawn="1"/>
        </p:nvSpPr>
        <p:spPr bwMode="auto">
          <a:xfrm>
            <a:off x="1" y="6708076"/>
            <a:ext cx="9144000" cy="149924"/>
          </a:xfrm>
          <a:prstGeom prst="rect">
            <a:avLst/>
          </a:prstGeom>
          <a:solidFill>
            <a:srgbClr val="0025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crgbClr r="0" g="0" b="0"/>
              </a:solidFill>
              <a:latin typeface="Gotham Book"/>
              <a:cs typeface="Gotham Book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6687832"/>
            <a:ext cx="9144001" cy="45719"/>
          </a:xfrm>
          <a:prstGeom prst="rect">
            <a:avLst/>
          </a:prstGeom>
          <a:solidFill>
            <a:srgbClr val="C1D72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crgbClr r="0" g="0" b="0"/>
              </a:solidFill>
              <a:latin typeface="Gotham Book"/>
              <a:cs typeface="Gotham Book"/>
            </a:endParaRPr>
          </a:p>
        </p:txBody>
      </p:sp>
      <p:pic>
        <p:nvPicPr>
          <p:cNvPr id="8" name="Picture 7" descr="CEGC.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221" y="398708"/>
            <a:ext cx="2331817" cy="5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74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253E">
                  <a:alpha val="85000"/>
                </a:srgbClr>
              </a:gs>
              <a:gs pos="100000">
                <a:srgbClr val="00253E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9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>
          <a:solidFill>
            <a:scrgbClr r="0" g="0" b="0"/>
          </a:solidFill>
          <a:latin typeface="Gotham Book"/>
          <a:ea typeface="+mj-ea"/>
          <a:cs typeface="Gotham Book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20000"/>
        </a:spcBef>
        <a:spcAft>
          <a:spcPts val="600"/>
        </a:spcAft>
        <a:buClr>
          <a:srgbClr val="C1D943"/>
        </a:buClr>
        <a:buSzPct val="100000"/>
        <a:buFontTx/>
        <a:buBlip>
          <a:blip r:embed="rId5"/>
        </a:buBlip>
        <a:defRPr sz="2400" b="0" i="0">
          <a:solidFill>
            <a:scrgbClr r="0" g="0" b="0"/>
          </a:solidFill>
          <a:latin typeface="Gotham Book"/>
          <a:ea typeface="+mn-ea"/>
          <a:cs typeface="Gotham Book"/>
        </a:defRPr>
      </a:lvl1pPr>
      <a:lvl2pPr marL="457200" indent="-28575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lr>
          <a:srgbClr val="C1D943"/>
        </a:buClr>
        <a:buSzPct val="100000"/>
        <a:buFontTx/>
        <a:buBlip>
          <a:blip r:embed="rId5"/>
        </a:buBlip>
        <a:defRPr sz="2200" b="0" i="0">
          <a:solidFill>
            <a:scrgbClr r="0" g="0" b="0"/>
          </a:solidFill>
          <a:latin typeface="Gotham Book"/>
          <a:cs typeface="Gotham Book"/>
        </a:defRPr>
      </a:lvl2pPr>
      <a:lvl3pPr marL="914400" indent="-2286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lr>
          <a:srgbClr val="C1D943"/>
        </a:buClr>
        <a:buSzPct val="100000"/>
        <a:buFontTx/>
        <a:buBlip>
          <a:blip r:embed="rId5"/>
        </a:buBlip>
        <a:defRPr sz="2000" b="0" i="0">
          <a:solidFill>
            <a:scrgbClr r="0" g="0" b="0"/>
          </a:solidFill>
          <a:latin typeface="Gotham Book"/>
          <a:cs typeface="Gotham Book"/>
        </a:defRPr>
      </a:lvl3pPr>
      <a:lvl4pPr marL="1371600" indent="-2286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lr>
          <a:srgbClr val="C1D943"/>
        </a:buClr>
        <a:buSzPct val="100000"/>
        <a:buFontTx/>
        <a:buBlip>
          <a:blip r:embed="rId5"/>
        </a:buBlip>
        <a:defRPr sz="1800" b="0" i="0">
          <a:solidFill>
            <a:scrgbClr r="0" g="0" b="0"/>
          </a:solidFill>
          <a:latin typeface="Gotham Book"/>
          <a:cs typeface="Gotham Book"/>
        </a:defRPr>
      </a:lvl4pPr>
      <a:lvl5pPr marL="1828800" indent="-2286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lr>
          <a:srgbClr val="C1D943"/>
        </a:buClr>
        <a:buSzPct val="100000"/>
        <a:buFontTx/>
        <a:buBlip>
          <a:blip r:embed="rId5"/>
        </a:buBlip>
        <a:defRPr sz="1600" b="0" i="0">
          <a:solidFill>
            <a:scrgbClr r="0" g="0" b="0"/>
          </a:solidFill>
          <a:latin typeface="Gotham Book"/>
          <a:cs typeface="Gotham Book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BROWARD COUNTY GO SOLARFEST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144703" y="1711636"/>
            <a:ext cx="5359814" cy="473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 smtClean="0"/>
              <a:t>ACCESSING AFFORDABLE SOLAR FINANCING THROUGH PACE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6964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9697" y="962025"/>
            <a:ext cx="8696341" cy="549815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 of a sudden, with these programs, solar makes economic sense for home owners and businesses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With PACE alone, you can now get a $20,000 installation for only $1900 a year ($158 a month) with nothing out of pocket for the first year.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Now imagine that you get a rebate from FPL and tax credits totaling $10,000.  So you can have a $20k installation for about $900 a year ($75 a month). Depending on the efficiency of your home, the solar installation can be cash flow positive as of day one.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9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9697" y="962026"/>
            <a:ext cx="8696341" cy="5895974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Not just a solar program</a:t>
            </a:r>
          </a:p>
          <a:p>
            <a:pPr lvl="1"/>
            <a:r>
              <a:rPr lang="en-US" sz="3400" dirty="0" smtClean="0"/>
              <a:t>Can be used for the entire building </a:t>
            </a:r>
            <a:r>
              <a:rPr lang="en-US" sz="3400" dirty="0" smtClean="0"/>
              <a:t>envelope - insulation</a:t>
            </a:r>
            <a:r>
              <a:rPr lang="en-US" sz="3400" dirty="0" smtClean="0"/>
              <a:t>, windows, efficient air conditioners, radium </a:t>
            </a:r>
            <a:r>
              <a:rPr lang="en-US" sz="3400" dirty="0" err="1" smtClean="0"/>
              <a:t>barrient</a:t>
            </a:r>
            <a:r>
              <a:rPr lang="en-US" sz="3400" dirty="0" smtClean="0"/>
              <a:t>, window film, etc.</a:t>
            </a:r>
          </a:p>
          <a:p>
            <a:pPr lvl="1"/>
            <a:r>
              <a:rPr lang="en-US" sz="3400" dirty="0" smtClean="0"/>
              <a:t>This means that you can now have zero out of pocket expense to make the entire building more efficient so you don’t waste money on a larger array than necessary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5100" dirty="0" smtClean="0"/>
              <a:t>Can pass along with ownership of the property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5100" dirty="0" smtClean="0"/>
              <a:t>Easy to qualify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5100" dirty="0" smtClean="0"/>
              <a:t>Long payback periods (up to 20 years) </a:t>
            </a:r>
          </a:p>
          <a:p>
            <a:pPr lvl="1"/>
            <a:r>
              <a:rPr lang="en-US" sz="3300" dirty="0" smtClean="0"/>
              <a:t>Makes annual payment very affordable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5100" dirty="0" smtClean="0"/>
              <a:t>In the case of commercial properties, full payment can be expensed (Off Balance Sheet)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5100" dirty="0" smtClean="0"/>
              <a:t>No cost to the cities/No increase in utility rates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BENEFITS OF 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1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9697" y="962025"/>
            <a:ext cx="8696341" cy="567628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Florida has been slow to adopt the program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are two active PACE districts running in Florida today</a:t>
            </a:r>
          </a:p>
          <a:p>
            <a:pPr lvl="1"/>
            <a:r>
              <a:rPr lang="en-US" dirty="0" smtClean="0"/>
              <a:t>Palm Beach </a:t>
            </a:r>
            <a:r>
              <a:rPr lang="en-US" dirty="0" smtClean="0"/>
              <a:t>County</a:t>
            </a:r>
          </a:p>
          <a:p>
            <a:pPr lvl="1"/>
            <a:r>
              <a:rPr lang="en-US" dirty="0" smtClean="0"/>
              <a:t>Green </a:t>
            </a:r>
            <a:r>
              <a:rPr lang="en-US" dirty="0" smtClean="0"/>
              <a:t>Corridor in Miami-Dade County has completed almost 60 projects for </a:t>
            </a:r>
            <a:r>
              <a:rPr lang="en-US" dirty="0" smtClean="0"/>
              <a:t>over $2 </a:t>
            </a:r>
            <a:r>
              <a:rPr lang="en-US" dirty="0" smtClean="0"/>
              <a:t>million</a:t>
            </a:r>
          </a:p>
          <a:p>
            <a:pPr lvl="2"/>
            <a:r>
              <a:rPr lang="en-US" dirty="0" smtClean="0"/>
              <a:t>150 more projects in construction</a:t>
            </a:r>
          </a:p>
          <a:p>
            <a:pPr lvl="2"/>
            <a:r>
              <a:rPr lang="en-US" dirty="0" smtClean="0"/>
              <a:t>Consists of 8 cities – Miami, Coral Gables, Miami Shores, Cutler Bay, </a:t>
            </a:r>
            <a:r>
              <a:rPr lang="en-US" dirty="0" err="1" smtClean="0"/>
              <a:t>Pinecrest</a:t>
            </a:r>
            <a:r>
              <a:rPr lang="en-US" dirty="0" smtClean="0"/>
              <a:t>, South Miami, Palmetto Bay, and Key Biscayne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Second district coming online in Miami-Dade at the end of June</a:t>
            </a:r>
          </a:p>
          <a:p>
            <a:pPr lvl="1"/>
            <a:r>
              <a:rPr lang="en-US" dirty="0" smtClean="0"/>
              <a:t>Coastal Corridor – Surfside, Bay Harbor Islands, Biscayne Park, North Bay Village</a:t>
            </a:r>
          </a:p>
          <a:p>
            <a:pPr lvl="1"/>
            <a:r>
              <a:rPr lang="en-US" dirty="0" smtClean="0"/>
              <a:t>Broward County vote to join the District set for June 24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Pinellas County and Leon County have voted to create a program but still in the works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PACE IN FLORIDA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8586" y="2967335"/>
            <a:ext cx="3166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265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 Power is not the energy source of the future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This is a misconception and limits the widespread adoption of solar power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is an energy source of today and has been in use for a long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BROWARD GO SOLAR FEST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71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BROWARD GO SOLAR FEST</a:t>
            </a:r>
            <a:endParaRPr lang="en-US" dirty="0"/>
          </a:p>
        </p:txBody>
      </p:sp>
      <p:pic>
        <p:nvPicPr>
          <p:cNvPr id="4" name="Picture 5" descr="\\ALPHA\PUBLIC\EI\KEN\SLIDE_SCANS\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0" t="7489"/>
          <a:stretch>
            <a:fillRect/>
          </a:stretch>
        </p:blipFill>
        <p:spPr>
          <a:xfrm>
            <a:off x="1092530" y="1445494"/>
            <a:ext cx="6543098" cy="42101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36914" y="5759532"/>
            <a:ext cx="5985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CALIFORNIA 1906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676405" y="2671948"/>
            <a:ext cx="2090057" cy="1175657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8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Everyone understands the benefits of solar</a:t>
            </a:r>
          </a:p>
          <a:p>
            <a:pPr lvl="1"/>
            <a:r>
              <a:rPr lang="en-US" dirty="0" smtClean="0"/>
              <a:t>Economic – free energy</a:t>
            </a:r>
          </a:p>
          <a:p>
            <a:pPr lvl="1"/>
            <a:r>
              <a:rPr lang="en-US" dirty="0" smtClean="0"/>
              <a:t>Environmental – clean energy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So if everyone understands it, and it isn’t some futuristic technology, then why isn’t everyone using it????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Simple Answer:  The upfront expense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BROWARD GO SOLAR FEST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3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industry is now a pre-pay model</a:t>
            </a:r>
          </a:p>
          <a:p>
            <a:pPr lvl="1"/>
            <a:r>
              <a:rPr lang="en-US" dirty="0" smtClean="0"/>
              <a:t>All expenses are loaded on to the front end rather than spread throughout the life of the installation</a:t>
            </a:r>
          </a:p>
          <a:p>
            <a:pPr lvl="1"/>
            <a:r>
              <a:rPr lang="en-US" dirty="0" smtClean="0"/>
              <a:t>Cell Phone Example</a:t>
            </a:r>
          </a:p>
          <a:p>
            <a:pPr lvl="2"/>
            <a:r>
              <a:rPr lang="en-US" dirty="0" smtClean="0"/>
              <a:t>Pay as you go model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Current solar installation normally costs around $4 a watt or $4000/kw (not including battery backups)</a:t>
            </a:r>
          </a:p>
          <a:p>
            <a:endParaRPr lang="en-US" dirty="0" smtClean="0"/>
          </a:p>
          <a:p>
            <a:r>
              <a:rPr lang="en-US" dirty="0" smtClean="0"/>
              <a:t>Good News is that </a:t>
            </a:r>
            <a:r>
              <a:rPr lang="en-US" dirty="0"/>
              <a:t>p</a:t>
            </a:r>
            <a:r>
              <a:rPr lang="en-US" dirty="0" smtClean="0"/>
              <a:t>rice has been coming down significantly in past years and cost of traditional energy has been increasing, but for the moment, still quite expensive.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BROWARD GO SOLAR FEST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3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Typical home would need a 5-7kw array</a:t>
            </a:r>
          </a:p>
          <a:p>
            <a:pPr lvl="1"/>
            <a:r>
              <a:rPr lang="en-US" sz="2400" dirty="0" smtClean="0"/>
              <a:t>$20k - $28k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600" dirty="0" smtClean="0"/>
              <a:t>Some go as large as 10kw array ($40k) to be completely off grid or to power larger appliances such as HVAC systems</a:t>
            </a:r>
          </a:p>
          <a:p>
            <a:pPr lvl="1"/>
            <a:r>
              <a:rPr lang="en-US" sz="2200" dirty="0" smtClean="0"/>
              <a:t>These amounts don’t include battery backups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r>
              <a:rPr lang="en-US" sz="2600" dirty="0" smtClean="0"/>
              <a:t>For many, it is an obvious decision….spend $28,000 now in order to save a couple hundred bucks a month…..the decision is NO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Especially in states like Florida where our cost of energy is actually rather low compared to other states and countries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BROWARD GO SOLAR FEST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7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Many concepts have been implemented in order to avoid this problem and remove this obstacle to widespread solar adoption</a:t>
            </a:r>
          </a:p>
          <a:p>
            <a:pPr lvl="1"/>
            <a:r>
              <a:rPr lang="en-US" sz="2000" dirty="0" smtClean="0"/>
              <a:t>State Subsidies</a:t>
            </a:r>
          </a:p>
          <a:p>
            <a:pPr lvl="2"/>
            <a:r>
              <a:rPr lang="en-US" sz="1600" dirty="0" smtClean="0"/>
              <a:t>No longer exist in Florida</a:t>
            </a:r>
          </a:p>
          <a:p>
            <a:pPr lvl="1"/>
            <a:r>
              <a:rPr lang="en-US" sz="2000" dirty="0" smtClean="0"/>
              <a:t>Federal Tax Credits</a:t>
            </a:r>
          </a:p>
          <a:p>
            <a:pPr lvl="2"/>
            <a:r>
              <a:rPr lang="en-US" sz="1600" dirty="0" smtClean="0"/>
              <a:t>Up to 30% of value of installation, set to expire in 2016</a:t>
            </a:r>
          </a:p>
          <a:p>
            <a:pPr lvl="1"/>
            <a:r>
              <a:rPr lang="en-US" sz="2000" dirty="0" smtClean="0"/>
              <a:t>Utility Company Rebates</a:t>
            </a:r>
          </a:p>
          <a:p>
            <a:pPr lvl="2"/>
            <a:r>
              <a:rPr lang="en-US" sz="1600" dirty="0" smtClean="0"/>
              <a:t>Limited funds that dry up quickly</a:t>
            </a:r>
          </a:p>
          <a:p>
            <a:pPr lvl="2"/>
            <a:r>
              <a:rPr lang="en-US" sz="1600" dirty="0" smtClean="0"/>
              <a:t>May increase due to recent Obama Executive Order</a:t>
            </a:r>
          </a:p>
          <a:p>
            <a:pPr lvl="1"/>
            <a:r>
              <a:rPr lang="en-US" sz="2000" dirty="0" smtClean="0"/>
              <a:t>PPA’s (Power Purchase Agreement)</a:t>
            </a:r>
          </a:p>
          <a:p>
            <a:pPr lvl="2"/>
            <a:r>
              <a:rPr lang="en-US" sz="1600" dirty="0" smtClean="0"/>
              <a:t>Not available in Florida</a:t>
            </a:r>
          </a:p>
          <a:p>
            <a:pPr lvl="1"/>
            <a:r>
              <a:rPr lang="en-US" sz="2000" dirty="0" smtClean="0"/>
              <a:t>Leasing</a:t>
            </a:r>
          </a:p>
          <a:p>
            <a:pPr lvl="1"/>
            <a:r>
              <a:rPr lang="en-US" sz="2000" dirty="0" smtClean="0"/>
              <a:t>On-bill Financing</a:t>
            </a:r>
          </a:p>
          <a:p>
            <a:pPr lvl="1"/>
            <a:r>
              <a:rPr lang="en-US" sz="2000" dirty="0" smtClean="0"/>
              <a:t>Net Metering</a:t>
            </a:r>
          </a:p>
          <a:p>
            <a:pPr lvl="1"/>
            <a:r>
              <a:rPr lang="en-US" sz="2000" dirty="0" smtClean="0"/>
              <a:t>PACE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BROWARD GO SOLAR FEST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4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BASICS OF </a:t>
            </a:r>
            <a:r>
              <a:rPr lang="en-US" dirty="0" smtClean="0">
                <a:solidFill>
                  <a:srgbClr val="FFFF00"/>
                </a:solidFill>
              </a:rPr>
              <a:t>PACE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" y="1983174"/>
            <a:ext cx="772582" cy="529021"/>
          </a:xfrm>
          <a:prstGeom prst="rect">
            <a:avLst/>
          </a:prstGeom>
          <a:solidFill>
            <a:schemeClr val="tx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84250" y="4527350"/>
            <a:ext cx="8159750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200" dirty="0" smtClean="0">
                <a:latin typeface="Gotham Book"/>
                <a:cs typeface="Gotham Book"/>
              </a:rPr>
              <a:t>NEW SPIN ON THE ASSESSMENT POWERS OF THE CITY</a:t>
            </a:r>
            <a:endParaRPr lang="en-US" sz="2200" dirty="0">
              <a:latin typeface="Gotham Book"/>
              <a:cs typeface="Gotham Boo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" y="3278507"/>
            <a:ext cx="772582" cy="529021"/>
          </a:xfrm>
          <a:prstGeom prst="rect">
            <a:avLst/>
          </a:prstGeom>
          <a:solidFill>
            <a:schemeClr val="tx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84248" y="5312004"/>
            <a:ext cx="8159751" cy="11079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200" dirty="0" smtClean="0">
                <a:latin typeface="Gotham Book"/>
                <a:cs typeface="Gotham Book"/>
              </a:rPr>
              <a:t>ENERGY EFFICIENCY, RENEWABLE ENERGY, AND HURRICANE PROTECTION = COMPELLING STATE INTEREST</a:t>
            </a:r>
            <a:endParaRPr lang="en-US" sz="2200" dirty="0">
              <a:solidFill>
                <a:srgbClr val="FF0000"/>
              </a:solidFill>
              <a:latin typeface="Gotham Book"/>
              <a:cs typeface="Gotham Book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" y="4478284"/>
            <a:ext cx="772582" cy="529021"/>
          </a:xfrm>
          <a:prstGeom prst="rect">
            <a:avLst/>
          </a:prstGeom>
          <a:solidFill>
            <a:schemeClr val="tx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84250" y="1697559"/>
            <a:ext cx="8159750" cy="11079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200" dirty="0" smtClean="0">
                <a:latin typeface="Gotham Book"/>
                <a:cs typeface="Gotham Book"/>
              </a:rPr>
              <a:t>MUNICIPALITIES CAN FINANCE ENERGY EFFICIENCY, HURRICANE PROTECTION, AND RENEWABLE ENERGY UPGRADES FOR PRIVATE PROPERTY OWNERS</a:t>
            </a:r>
            <a:endParaRPr lang="en-US" sz="2200" dirty="0">
              <a:latin typeface="Gotham Book"/>
              <a:cs typeface="Gotham Book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3584" y="1987047"/>
            <a:ext cx="59267" cy="529021"/>
          </a:xfrm>
          <a:prstGeom prst="rect">
            <a:avLst/>
          </a:prstGeom>
          <a:solidFill>
            <a:srgbClr val="C1D72E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41777" y="3278507"/>
            <a:ext cx="59267" cy="529021"/>
          </a:xfrm>
          <a:prstGeom prst="rect">
            <a:avLst/>
          </a:prstGeom>
          <a:solidFill>
            <a:srgbClr val="FAA21B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41777" y="4478284"/>
            <a:ext cx="59267" cy="529021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-41219" y="5601492"/>
            <a:ext cx="772582" cy="529021"/>
          </a:xfrm>
          <a:prstGeom prst="rect">
            <a:avLst/>
          </a:prstGeom>
          <a:solidFill>
            <a:schemeClr val="tx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84250" y="3158296"/>
            <a:ext cx="8159750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200" dirty="0" smtClean="0">
                <a:latin typeface="Gotham Book"/>
                <a:cs typeface="Gotham Book"/>
              </a:rPr>
              <a:t>REPAID BY THE PROPERTY OWNER THROUGH NON-AD VALOREM ASSESSMENT ON PROPERTY TAX BILL</a:t>
            </a:r>
            <a:endParaRPr lang="en-US" sz="2200" dirty="0">
              <a:latin typeface="Gotham Book"/>
              <a:cs typeface="Gotham Book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2142" y="5601491"/>
            <a:ext cx="59267" cy="529021"/>
          </a:xfrm>
          <a:prstGeom prst="rect">
            <a:avLst/>
          </a:prstGeom>
          <a:solidFill>
            <a:srgbClr val="23B1A5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" y="997521"/>
            <a:ext cx="772582" cy="529021"/>
          </a:xfrm>
          <a:prstGeom prst="rect">
            <a:avLst/>
          </a:prstGeom>
          <a:solidFill>
            <a:schemeClr val="tx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C1D72E"/>
                </a:solidFill>
              </a:rPr>
              <a:t>PACE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84250" y="997521"/>
            <a:ext cx="8159750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400" dirty="0" smtClean="0">
                <a:latin typeface="Gotham Book"/>
                <a:cs typeface="Gotham Book"/>
              </a:rPr>
              <a:t>100% FINANCING</a:t>
            </a:r>
          </a:p>
          <a:p>
            <a:pPr marL="342900" indent="-342900">
              <a:buFont typeface="Wingdings"/>
              <a:buChar char="Ø"/>
            </a:pPr>
            <a:r>
              <a:rPr lang="en-US" dirty="0" smtClean="0">
                <a:latin typeface="Gotham Book"/>
                <a:cs typeface="Gotham Book"/>
              </a:rPr>
              <a:t>No out of pocket expense to property owner</a:t>
            </a:r>
          </a:p>
          <a:p>
            <a:pPr marL="342900" indent="-342900">
              <a:buFont typeface="Wingdings"/>
              <a:buChar char="Ø"/>
            </a:pPr>
            <a:r>
              <a:rPr lang="en-US" dirty="0" smtClean="0">
                <a:latin typeface="Gotham Book"/>
                <a:cs typeface="Gotham Book"/>
              </a:rPr>
              <a:t>Removes single largest obstacle to implement these projects</a:t>
            </a:r>
            <a:endParaRPr lang="en-US" dirty="0">
              <a:latin typeface="Gotham Book"/>
              <a:cs typeface="Gotham Book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328404"/>
            <a:ext cx="772582" cy="529021"/>
          </a:xfrm>
          <a:prstGeom prst="rect">
            <a:avLst/>
          </a:prstGeom>
          <a:solidFill>
            <a:schemeClr val="tx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84250" y="2328404"/>
            <a:ext cx="8159750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400" dirty="0" smtClean="0">
                <a:latin typeface="Gotham Book"/>
                <a:cs typeface="Gotham Book"/>
              </a:rPr>
              <a:t>VOLUNTARY</a:t>
            </a:r>
          </a:p>
          <a:p>
            <a:pPr marL="342900" indent="-342900">
              <a:buFont typeface="Wingdings"/>
              <a:buChar char="Ø"/>
            </a:pPr>
            <a:r>
              <a:rPr lang="en-US" dirty="0" smtClean="0">
                <a:latin typeface="Gotham Book"/>
                <a:cs typeface="Gotham Book"/>
              </a:rPr>
              <a:t>Simply an option for those who want it</a:t>
            </a:r>
          </a:p>
          <a:p>
            <a:pPr marL="342900" indent="-342900">
              <a:buFont typeface="Wingdings"/>
              <a:buChar char="Ø"/>
            </a:pPr>
            <a:r>
              <a:rPr lang="en-US" dirty="0" smtClean="0">
                <a:latin typeface="Gotham Book"/>
                <a:cs typeface="Gotham Book"/>
              </a:rPr>
              <a:t>All traditional forms of financing are still available</a:t>
            </a:r>
            <a:endParaRPr lang="en-US" dirty="0">
              <a:latin typeface="Gotham Book"/>
              <a:cs typeface="Gotham Book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59534" y="997521"/>
            <a:ext cx="59267" cy="529021"/>
          </a:xfrm>
          <a:prstGeom prst="rect">
            <a:avLst/>
          </a:prstGeom>
          <a:solidFill>
            <a:srgbClr val="C1D72E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63217" y="2344372"/>
            <a:ext cx="59267" cy="529021"/>
          </a:xfrm>
          <a:prstGeom prst="rect">
            <a:avLst/>
          </a:prstGeom>
          <a:solidFill>
            <a:srgbClr val="FAA21B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" y="3645003"/>
            <a:ext cx="772582" cy="529021"/>
          </a:xfrm>
          <a:prstGeom prst="rect">
            <a:avLst/>
          </a:prstGeom>
          <a:solidFill>
            <a:schemeClr val="tx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84250" y="3645002"/>
            <a:ext cx="8159750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400" dirty="0" smtClean="0">
                <a:latin typeface="Gotham Book"/>
                <a:cs typeface="Gotham Book"/>
              </a:rPr>
              <a:t>INDIVIDUAL</a:t>
            </a:r>
          </a:p>
          <a:p>
            <a:pPr marL="342900" indent="-342900">
              <a:buFont typeface="Wingdings"/>
              <a:buChar char="Ø"/>
            </a:pPr>
            <a:r>
              <a:rPr lang="en-US" dirty="0" smtClean="0">
                <a:latin typeface="Gotham Book"/>
                <a:cs typeface="Gotham Book"/>
              </a:rPr>
              <a:t>Zero affect on neighbors</a:t>
            </a:r>
          </a:p>
          <a:p>
            <a:pPr marL="342900" indent="-342900">
              <a:buFont typeface="Wingdings"/>
              <a:buChar char="Ø"/>
            </a:pPr>
            <a:r>
              <a:rPr lang="en-US" dirty="0" smtClean="0">
                <a:latin typeface="Gotham Book"/>
                <a:cs typeface="Gotham Book"/>
              </a:rPr>
              <a:t>Only those who choose to participate pay the assessment</a:t>
            </a:r>
            <a:endParaRPr lang="en-US" dirty="0">
              <a:latin typeface="Gotham Book"/>
              <a:cs typeface="Gotham Book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9533" y="3645002"/>
            <a:ext cx="59267" cy="529021"/>
          </a:xfrm>
          <a:prstGeom prst="rect">
            <a:avLst/>
          </a:prstGeom>
          <a:solidFill>
            <a:srgbClr val="23B1A5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008686"/>
            <a:ext cx="772582" cy="529021"/>
          </a:xfrm>
          <a:prstGeom prst="rect">
            <a:avLst/>
          </a:prstGeom>
          <a:solidFill>
            <a:schemeClr val="tx1">
              <a:alpha val="1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59532" y="5008686"/>
            <a:ext cx="59267" cy="529021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84250" y="5008686"/>
            <a:ext cx="8159750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2400" dirty="0" smtClean="0">
                <a:latin typeface="Gotham Book"/>
                <a:cs typeface="Gotham Book"/>
              </a:rPr>
              <a:t>NON CREDIT BASED</a:t>
            </a:r>
          </a:p>
          <a:p>
            <a:pPr marL="342900" indent="-342900">
              <a:buFont typeface="Wingdings"/>
              <a:buChar char="Ø"/>
            </a:pPr>
            <a:r>
              <a:rPr lang="en-US" dirty="0" smtClean="0">
                <a:latin typeface="Gotham Book"/>
                <a:cs typeface="Gotham Book"/>
              </a:rPr>
              <a:t>Eligibility based on property values and owner equity</a:t>
            </a:r>
          </a:p>
          <a:p>
            <a:pPr marL="342900" indent="-342900">
              <a:buFont typeface="Wingdings"/>
              <a:buChar char="Ø"/>
            </a:pPr>
            <a:r>
              <a:rPr lang="en-US" dirty="0" smtClean="0">
                <a:latin typeface="Gotham Book"/>
                <a:cs typeface="Gotham Book"/>
              </a:rPr>
              <a:t>Allows many to participate that would not be eligible for traditional financing</a:t>
            </a:r>
            <a:endParaRPr lang="en-US" dirty="0"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18268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F8F8F8"/>
      </a:dk2>
      <a:lt2>
        <a:srgbClr val="C0C0C0"/>
      </a:lt2>
      <a:accent1>
        <a:srgbClr val="336633"/>
      </a:accent1>
      <a:accent2>
        <a:srgbClr val="336666"/>
      </a:accent2>
      <a:accent3>
        <a:srgbClr val="FFFFFF"/>
      </a:accent3>
      <a:accent4>
        <a:srgbClr val="000000"/>
      </a:accent4>
      <a:accent5>
        <a:srgbClr val="ADB8AD"/>
      </a:accent5>
      <a:accent6>
        <a:srgbClr val="2D5C5C"/>
      </a:accent6>
      <a:hlink>
        <a:srgbClr val="990033"/>
      </a:hlink>
      <a:folHlink>
        <a:srgbClr val="6666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74A54D9D6764FB2A3052C414ABE2F" ma:contentTypeVersion="1" ma:contentTypeDescription="Create a new document." ma:contentTypeScope="" ma:versionID="5607289cb71b40debd49d7f5ba63c9a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eb741f30fcdd1d6053161891e0904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022EA45-7D08-4840-ABD7-FB841D56683B}"/>
</file>

<file path=customXml/itemProps2.xml><?xml version="1.0" encoding="utf-8"?>
<ds:datastoreItem xmlns:ds="http://schemas.openxmlformats.org/officeDocument/2006/customXml" ds:itemID="{60BAC67F-82A0-47EC-A0E7-82C8BD4C6DA5}"/>
</file>

<file path=customXml/itemProps3.xml><?xml version="1.0" encoding="utf-8"?>
<ds:datastoreItem xmlns:ds="http://schemas.openxmlformats.org/officeDocument/2006/customXml" ds:itemID="{862F5FFD-7805-45DC-AEAA-5463CB7A28CF}"/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6466</TotalTime>
  <Words>849</Words>
  <Application>Microsoft Office PowerPoint</Application>
  <PresentationFormat>On-screen Show (4:3)</PresentationFormat>
  <Paragraphs>109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 Black </vt:lpstr>
      <vt:lpstr>Default Design</vt:lpstr>
      <vt:lpstr>BROWARD COUNTY GO SOLARFEST</vt:lpstr>
      <vt:lpstr>BROWARD GO SOLAR FEST</vt:lpstr>
      <vt:lpstr>BROWARD GO SOLAR FEST</vt:lpstr>
      <vt:lpstr>BROWARD GO SOLAR FEST</vt:lpstr>
      <vt:lpstr>BROWARD GO SOLAR FEST</vt:lpstr>
      <vt:lpstr>BROWARD GO SOLAR FEST</vt:lpstr>
      <vt:lpstr>BROWARD GO SOLAR FEST</vt:lpstr>
      <vt:lpstr>THE BASICS OF PACE</vt:lpstr>
      <vt:lpstr>WHAT IS PACE?</vt:lpstr>
      <vt:lpstr>PACE</vt:lpstr>
      <vt:lpstr>EXTRA BENEFITS OF PACE</vt:lpstr>
      <vt:lpstr>PACE IN FLORIDA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Search</dc:title>
  <dc:creator>Aaron Strachan</dc:creator>
  <cp:lastModifiedBy>Owner</cp:lastModifiedBy>
  <cp:revision>419</cp:revision>
  <cp:lastPrinted>2013-03-05T18:32:59Z</cp:lastPrinted>
  <dcterms:created xsi:type="dcterms:W3CDTF">2012-08-31T16:48:37Z</dcterms:created>
  <dcterms:modified xsi:type="dcterms:W3CDTF">2014-06-06T14:19:55Z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0x010100CBF74A54D9D6764FB2A3052C414ABE2F</vt:lpwstr>
  </property>
</Properties>
</file>