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4"/>
  </p:sldMasterIdLst>
  <p:notesMasterIdLst>
    <p:notesMasterId r:id="rId21"/>
  </p:notesMasterIdLst>
  <p:sldIdLst>
    <p:sldId id="277" r:id="rId5"/>
    <p:sldId id="431" r:id="rId6"/>
    <p:sldId id="414" r:id="rId7"/>
    <p:sldId id="415" r:id="rId8"/>
    <p:sldId id="416" r:id="rId9"/>
    <p:sldId id="417" r:id="rId10"/>
    <p:sldId id="413" r:id="rId11"/>
    <p:sldId id="427" r:id="rId12"/>
    <p:sldId id="432" r:id="rId13"/>
    <p:sldId id="436" r:id="rId14"/>
    <p:sldId id="439" r:id="rId15"/>
    <p:sldId id="437" r:id="rId16"/>
    <p:sldId id="418" r:id="rId17"/>
    <p:sldId id="407" r:id="rId18"/>
    <p:sldId id="441" r:id="rId19"/>
    <p:sldId id="44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3D1"/>
    <a:srgbClr val="3366FF"/>
    <a:srgbClr val="3399FF"/>
    <a:srgbClr val="33CC33"/>
    <a:srgbClr val="FF6600"/>
    <a:srgbClr val="FF6699"/>
    <a:srgbClr val="9966FF"/>
    <a:srgbClr val="009900"/>
    <a:srgbClr val="66FF33"/>
    <a:srgbClr val="5B738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25" autoAdjust="0"/>
    <p:restoredTop sz="89710" autoAdjust="0"/>
  </p:normalViewPr>
  <p:slideViewPr>
    <p:cSldViewPr snapToGrid="0" snapToObjects="1">
      <p:cViewPr>
        <p:scale>
          <a:sx n="75" d="100"/>
          <a:sy n="75" d="100"/>
        </p:scale>
        <p:origin x="-2646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49115388353962E-2"/>
          <c:y val="3.6805706741679739E-2"/>
          <c:w val="0.84749489647127696"/>
          <c:h val="0.75162216039225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JML Sales </c:v>
                </c:pt>
                <c:pt idx="1">
                  <c:v>JML Svc Ctr </c:v>
                </c:pt>
                <c:pt idx="2">
                  <c:v>500 Building </c:v>
                </c:pt>
                <c:pt idx="3">
                  <c:v>100 Building </c:v>
                </c:pt>
                <c:pt idx="4">
                  <c:v>DataScan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0.99</c:v>
                </c:pt>
                <c:pt idx="1">
                  <c:v>1.1200000000000001</c:v>
                </c:pt>
                <c:pt idx="2">
                  <c:v>0.94000000000000061</c:v>
                </c:pt>
                <c:pt idx="3">
                  <c:v>1.06</c:v>
                </c:pt>
                <c:pt idx="4">
                  <c:v>0.87000000000000155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14624"/>
        <c:axId val="71916160"/>
      </c:barChart>
      <c:catAx>
        <c:axId val="71914624"/>
        <c:scaling>
          <c:orientation val="minMax"/>
        </c:scaling>
        <c:delete val="0"/>
        <c:axPos val="b"/>
        <c:majorTickMark val="out"/>
        <c:minorTickMark val="none"/>
        <c:tickLblPos val="nextTo"/>
        <c:crossAx val="71916160"/>
        <c:crosses val="autoZero"/>
        <c:auto val="1"/>
        <c:lblAlgn val="ctr"/>
        <c:lblOffset val="100"/>
        <c:noMultiLvlLbl val="0"/>
      </c:catAx>
      <c:valAx>
        <c:axId val="71916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1914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0.28704</cdr:x>
      <cdr:y>0.85714</cdr:y>
    </cdr:from>
    <cdr:to>
      <cdr:x>0.39815</cdr:x>
      <cdr:y>0.92857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4572000"/>
          <a:ext cx="914400" cy="381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Year 2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0.12963</cdr:x>
      <cdr:y>0.85714</cdr:y>
    </cdr:from>
    <cdr:to>
      <cdr:x>0.21296</cdr:x>
      <cdr:y>0.92857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6800" y="4572000"/>
          <a:ext cx="685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Year 1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0.46296</cdr:x>
      <cdr:y>0.85714</cdr:y>
    </cdr:from>
    <cdr:to>
      <cdr:x>0.57407</cdr:x>
      <cdr:y>0.94286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10000" y="4572000"/>
          <a:ext cx="914400" cy="457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Year 2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0.62963</cdr:x>
      <cdr:y>0.82857</cdr:y>
    </cdr:from>
    <cdr:to>
      <cdr:x>0.74074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181600" y="4419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0.64815</cdr:x>
      <cdr:y>0.85714</cdr:y>
    </cdr:from>
    <cdr:to>
      <cdr:x>0.73148</cdr:x>
      <cdr:y>0.95714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34000" y="4572000"/>
          <a:ext cx="685800" cy="533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Year 2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0.80556</cdr:x>
      <cdr:y>0.85714</cdr:y>
    </cdr:from>
    <cdr:to>
      <cdr:x>0.89815</cdr:x>
      <cdr:y>0.94286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29400" y="4572000"/>
          <a:ext cx="762000" cy="457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Year 3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0.41667</cdr:x>
      <cdr:y>0.82857</cdr:y>
    </cdr:from>
    <cdr:to>
      <cdr:x>0.52778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429000" y="4648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9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94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42900"/>
            <a:ext cx="65532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524000"/>
            <a:ext cx="7772400" cy="220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3886200"/>
            <a:ext cx="7772400" cy="220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29920" y="6232565"/>
            <a:ext cx="1905000" cy="473035"/>
          </a:xfrm>
          <a:prstGeom prst="rect">
            <a:avLst/>
          </a:prstGeom>
          <a:ln/>
        </p:spPr>
        <p:txBody>
          <a:bodyPr anchor="b"/>
          <a:lstStyle>
            <a:lvl1pPr algn="r">
              <a:defRPr sz="1400"/>
            </a:lvl1pPr>
          </a:lstStyle>
          <a:p>
            <a:pPr>
              <a:defRPr/>
            </a:pPr>
            <a:fld id="{5D376304-BF63-4805-8975-6F4F47CF3F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AAB8-0BC2-420B-B7BC-CD32C102EE23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6/16/2014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3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49" r:id="rId13"/>
    <p:sldLayoutId id="2147483655" r:id="rId14"/>
    <p:sldLayoutId id="2147483660" r:id="rId15"/>
    <p:sldLayoutId id="2147483676" r:id="rId16"/>
    <p:sldLayoutId id="2147483658" r:id="rId17"/>
    <p:sldLayoutId id="2147483702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2971800"/>
            <a:ext cx="7086600" cy="1600200"/>
          </a:xfrm>
        </p:spPr>
        <p:txBody>
          <a:bodyPr>
            <a:normAutofit/>
          </a:bodyPr>
          <a:lstStyle/>
          <a:p>
            <a:pPr algn="l"/>
            <a:r>
              <a:rPr lang="en-US" sz="5400" b="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Solar </a:t>
            </a:r>
            <a:r>
              <a:rPr lang="en-US" sz="5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Energy Overview</a:t>
            </a:r>
            <a:br>
              <a:rPr lang="en-US" sz="5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en-US" sz="4000" b="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609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June 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sp>
        <p:nvSpPr>
          <p:cNvPr id="7" name="Text Placeholder 15"/>
          <p:cNvSpPr txBox="1">
            <a:spLocks/>
          </p:cNvSpPr>
          <p:nvPr/>
        </p:nvSpPr>
        <p:spPr>
          <a:xfrm>
            <a:off x="3581400" y="1295400"/>
            <a:ext cx="5105400" cy="14162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JM Family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Enterprises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300" y="164575"/>
            <a:ext cx="7734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Youth Automotive Training Center</a:t>
            </a:r>
          </a:p>
          <a:p>
            <a:endParaRPr lang="en-US" sz="4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Commission Date:  TBD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9144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31 kW power capacity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117 solar modules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ROI 6 yrs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617" y="2213228"/>
            <a:ext cx="5481165" cy="373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Roof access and noise during business hours installation</a:t>
            </a:r>
          </a:p>
          <a:p>
            <a:r>
              <a:rPr lang="en-US" dirty="0" smtClean="0"/>
              <a:t>Roof Attachment Methods </a:t>
            </a:r>
            <a:r>
              <a:rPr lang="en-US" dirty="0" err="1" smtClean="0"/>
              <a:t>ie</a:t>
            </a:r>
            <a:r>
              <a:rPr lang="en-US" dirty="0" smtClean="0"/>
              <a:t> post-tension concrete deck</a:t>
            </a:r>
          </a:p>
          <a:p>
            <a:r>
              <a:rPr lang="en-US" dirty="0" smtClean="0"/>
              <a:t>Insurance company standards not established</a:t>
            </a:r>
          </a:p>
          <a:p>
            <a:r>
              <a:rPr lang="en-US" dirty="0" smtClean="0"/>
              <a:t>Permitting </a:t>
            </a:r>
            <a:r>
              <a:rPr lang="en-US" dirty="0" err="1" smtClean="0"/>
              <a:t>challanges</a:t>
            </a:r>
            <a:endParaRPr lang="en-US" dirty="0" smtClean="0"/>
          </a:p>
          <a:p>
            <a:r>
              <a:rPr lang="en-US" dirty="0" smtClean="0"/>
              <a:t>End of utility rebate program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Google Drive\Pictures\190 Solar\20140425 wk ending\20140425 190- 5 Wood Blocking with Fasteners and Olly Bo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34100" y="3016217"/>
            <a:ext cx="2757272" cy="2068705"/>
          </a:xfrm>
          <a:prstGeom prst="rect">
            <a:avLst/>
          </a:prstGeom>
          <a:noFill/>
        </p:spPr>
      </p:pic>
      <p:pic>
        <p:nvPicPr>
          <p:cNvPr id="2050" name="Picture 2" descr="G:\Google Drive\Pictures\111 Solar\20140411 wk ending\20140408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06" y="974918"/>
            <a:ext cx="3884084" cy="2913063"/>
          </a:xfrm>
          <a:prstGeom prst="rect">
            <a:avLst/>
          </a:prstGeom>
          <a:noFill/>
        </p:spPr>
      </p:pic>
      <p:pic>
        <p:nvPicPr>
          <p:cNvPr id="5" name="Picture 4" descr="20140408 (4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290" y="361951"/>
            <a:ext cx="3113619" cy="2335214"/>
          </a:xfrm>
          <a:prstGeom prst="rect">
            <a:avLst/>
          </a:prstGeom>
        </p:spPr>
      </p:pic>
      <p:pic>
        <p:nvPicPr>
          <p:cNvPr id="7" name="Picture 2" descr="G:\Google Drive\Pictures\111 Solar\20140411 wk ending\20140408 (3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27960" y="4279901"/>
            <a:ext cx="2678728" cy="2009776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13" y="3729197"/>
            <a:ext cx="3235447" cy="214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304800"/>
            <a:ext cx="556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 smtClean="0"/>
              <a:t>2013 SOLAR PV PERFORMANCE RATIO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5791200"/>
            <a:ext cx="311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Combined 2013 average 99.6%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977" y="2133600"/>
            <a:ext cx="7087021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Solar Production Monitoring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990600"/>
            <a:ext cx="7772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/>
              <a:t> JMFEsolar.com 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 Real-time output monitoring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 1,000 </a:t>
            </a:r>
            <a:r>
              <a:rPr lang="en-US" sz="2200" dirty="0" err="1" smtClean="0"/>
              <a:t>MWh</a:t>
            </a:r>
            <a:r>
              <a:rPr lang="en-US" sz="2200" dirty="0" smtClean="0"/>
              <a:t> production since  2011 inception</a:t>
            </a:r>
          </a:p>
          <a:p>
            <a:pPr algn="ctr"/>
            <a:r>
              <a:rPr lang="en-US" sz="3200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cost effectiveness</a:t>
            </a:r>
          </a:p>
          <a:p>
            <a:r>
              <a:rPr lang="en-US" dirty="0" smtClean="0"/>
              <a:t>Verify vendor experience</a:t>
            </a:r>
          </a:p>
          <a:p>
            <a:r>
              <a:rPr lang="en-US" dirty="0" smtClean="0"/>
              <a:t>Provide progress updates and photos</a:t>
            </a:r>
          </a:p>
          <a:p>
            <a:r>
              <a:rPr lang="en-US" dirty="0" smtClean="0"/>
              <a:t>Offer solar installation tours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JMFE Solar System Parameters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200" dirty="0" smtClean="0"/>
              <a:t>Power capacity of array does not exceed building consumption.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Components are "Buy American” compliant.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ROI of 7 yrs. or less based solely on cost of power and incentives.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Meets FM Global requirements.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Meets JM standards above and beyond building code, including safety, functionality, resiliency, longevity, and aesthetics.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System maintained by JMSC.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Turn key installation per JM contract and insurance requirements.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/>
              <a:t>Industry standard guarantee and material warranties.</a:t>
            </a:r>
          </a:p>
          <a:p>
            <a:endParaRPr lang="en-US" sz="22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JM Family Photovoltaic Systems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524934"/>
            <a:ext cx="609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76400" y="1467534"/>
            <a:ext cx="60198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/>
            <a:r>
              <a:rPr lang="en-US" b="1" dirty="0" smtClean="0"/>
              <a:t>DataScan , Alpharetta GA</a:t>
            </a:r>
            <a:endParaRPr lang="en-US" sz="18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76400" y="2000934"/>
            <a:ext cx="60198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/>
            <a:r>
              <a:rPr lang="en-US" b="1" dirty="0" smtClean="0"/>
              <a:t>1</a:t>
            </a:r>
            <a:r>
              <a:rPr lang="en-US" sz="1800" b="1" dirty="0" smtClean="0"/>
              <a:t>00 Building, Deerfield FL</a:t>
            </a:r>
            <a:endParaRPr lang="en-US" sz="1800" b="1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76400" y="3067734"/>
            <a:ext cx="60198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/>
            <a:r>
              <a:rPr lang="en-US" sz="1800" b="1" dirty="0" smtClean="0"/>
              <a:t> JM Lexus Service Center, Margate FL</a:t>
            </a:r>
            <a:endParaRPr lang="en-US" sz="1800" b="1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676400" y="3601134"/>
            <a:ext cx="60198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/>
            <a:r>
              <a:rPr lang="en-US" b="1" dirty="0" smtClean="0"/>
              <a:t> JM Lexus New Car Showroom/Sales, Margate FL</a:t>
            </a:r>
            <a:endParaRPr lang="en-US" sz="18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76400" y="2534334"/>
            <a:ext cx="60198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/>
            <a:r>
              <a:rPr lang="en-US" b="1" dirty="0" smtClean="0"/>
              <a:t>500 Building, Deerfield FL</a:t>
            </a:r>
            <a:endParaRPr lang="en-US" sz="1800" b="1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76400" y="4134534"/>
            <a:ext cx="60198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en-US" sz="1800" b="1" dirty="0" smtClean="0"/>
              <a:t> </a:t>
            </a:r>
            <a:r>
              <a:rPr lang="en-US" b="1" dirty="0" smtClean="0"/>
              <a:t>111 Building, Deerfield FL</a:t>
            </a:r>
            <a:endParaRPr lang="en-US" sz="1800" b="1" dirty="0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676400" y="4667934"/>
            <a:ext cx="60198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en-US" b="1" dirty="0" smtClean="0"/>
              <a:t> 190 Building, Deerfield FL</a:t>
            </a:r>
            <a:endParaRPr lang="en-US" sz="1800" b="1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676400" y="5201334"/>
            <a:ext cx="60198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en-US" b="1" dirty="0" smtClean="0"/>
              <a:t> Youth Automotive Training Center, Deerfield FL</a:t>
            </a:r>
            <a:endParaRPr lang="en-US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1391334"/>
            <a:ext cx="609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1924734"/>
            <a:ext cx="609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2964477"/>
            <a:ext cx="609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2458134"/>
            <a:ext cx="609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4058334"/>
            <a:ext cx="609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4591734"/>
            <a:ext cx="609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5125134"/>
            <a:ext cx="609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9812" y="164575"/>
            <a:ext cx="6284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DataScan</a:t>
            </a:r>
          </a:p>
          <a:p>
            <a:endParaRPr lang="en-US" sz="4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Commission Date:  Jan. 20 , 2011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9144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202 kW power capacity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1,110 solar modules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ROI 7 yrs </a:t>
            </a:r>
          </a:p>
        </p:txBody>
      </p:sp>
      <p:pic>
        <p:nvPicPr>
          <p:cNvPr id="6" name="Picture 2" descr="http://jmscportal/sites/CorpSvc/AlphFac/Shared%20Documents/Site%20Content/Alp%20Roo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5257800" cy="406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9812" y="164575"/>
            <a:ext cx="6284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100 Building Covered Parking</a:t>
            </a:r>
          </a:p>
          <a:p>
            <a:endParaRPr lang="en-US" sz="4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15199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Commission Date:  Nov. 18, 2011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1115199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33 kW power capacity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131 solar modules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ROI 7 yrs</a:t>
            </a:r>
          </a:p>
        </p:txBody>
      </p:sp>
      <p:pic>
        <p:nvPicPr>
          <p:cNvPr id="6" name="Picture 2" descr="http://jmscportal/sites/CorpSvc/AlphFac/Shared%20Documents/Site%20Content/Alp%20Roo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28800" y="2209800"/>
            <a:ext cx="5353869" cy="4015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9812" y="164575"/>
            <a:ext cx="6284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500 Building</a:t>
            </a:r>
          </a:p>
          <a:p>
            <a:endParaRPr lang="en-US" sz="4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Commission Date:  Dec. 1, 2011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9906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33 kW power capacity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131 solar modules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ROI 7 yrs</a:t>
            </a:r>
          </a:p>
        </p:txBody>
      </p:sp>
      <p:pic>
        <p:nvPicPr>
          <p:cNvPr id="9" name="Picture 2" descr="http://jmscportal/sites/CorpSvc/AlphFac/Shared%20Documents/Site%20Content/Alp%20Roo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0" y="2057400"/>
            <a:ext cx="5943600" cy="3956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9812" y="164575"/>
            <a:ext cx="6284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JM Lexus Service Center</a:t>
            </a:r>
          </a:p>
          <a:p>
            <a:endParaRPr lang="en-US" sz="4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Commission Date:  Nov. 18, 2011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9144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33 kW power capacity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131 solar modules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ROI 7 yrs</a:t>
            </a:r>
          </a:p>
        </p:txBody>
      </p:sp>
      <p:pic>
        <p:nvPicPr>
          <p:cNvPr id="6" name="Picture 2" descr="http://jmscportal/sites/CorpSvc/AlphFac/Shared%20Documents/Site%20Content/Alp%20Roo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28800" y="2044700"/>
            <a:ext cx="5836022" cy="3911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9812" y="164575"/>
            <a:ext cx="6284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JM Lexus New Car Showroom</a:t>
            </a:r>
          </a:p>
          <a:p>
            <a:endParaRPr lang="en-US" sz="4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314496"/>
            <a:ext cx="5486400" cy="375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914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Commission Date:  March 14, 2013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9144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56 kW power capacity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221 solar modules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ROI 7 yrs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9812" y="164575"/>
            <a:ext cx="6284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111 Building</a:t>
            </a:r>
          </a:p>
          <a:p>
            <a:endParaRPr lang="en-US" sz="4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94449" y="2209800"/>
            <a:ext cx="5002701" cy="375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914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Commission Date:  Pending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9144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146 kW power capacity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552 solar modules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ROI 6 yrs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9812" y="164575"/>
            <a:ext cx="62843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190 Building</a:t>
            </a:r>
          </a:p>
          <a:p>
            <a:endParaRPr lang="en-US" sz="4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67405" y="2319881"/>
            <a:ext cx="5961589" cy="35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914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Commission Date:  Pending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9144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146 kW power capacity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552 solar modules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ROI 7 yrs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74A54D9D6764FB2A3052C414ABE2F" ma:contentTypeVersion="1" ma:contentTypeDescription="Create a new document." ma:contentTypeScope="" ma:versionID="5607289cb71b40debd49d7f5ba63c9a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eb741f30fcdd1d6053161891e0904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4AB1952-ACAD-4B6B-A39A-1FBFBBF73942}"/>
</file>

<file path=customXml/itemProps2.xml><?xml version="1.0" encoding="utf-8"?>
<ds:datastoreItem xmlns:ds="http://schemas.openxmlformats.org/officeDocument/2006/customXml" ds:itemID="{B835982E-8B08-4F95-B0E1-261C6B9B419D}"/>
</file>

<file path=customXml/itemProps3.xml><?xml version="1.0" encoding="utf-8"?>
<ds:datastoreItem xmlns:ds="http://schemas.openxmlformats.org/officeDocument/2006/customXml" ds:itemID="{C72215D3-0C58-4F30-AD10-A93F9F04E21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427</Words>
  <Application>Microsoft Office PowerPoint</Application>
  <PresentationFormat>On-screen Show (4:3)</PresentationFormat>
  <Paragraphs>103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Solar Energy Overview </vt:lpstr>
      <vt:lpstr>JM Family Photovoltaic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</vt:lpstr>
      <vt:lpstr>PowerPoint Presentation</vt:lpstr>
      <vt:lpstr>PowerPoint Presentation</vt:lpstr>
      <vt:lpstr>Solar Production Monitoring</vt:lpstr>
      <vt:lpstr>Suggestions</vt:lpstr>
      <vt:lpstr>JMFE Solar System Parameters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2012-02-02T18:46:13Z</dcterms:created>
  <dcterms:modified xsi:type="dcterms:W3CDTF">2014-06-16T13:53:19Z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0x010100CBF74A54D9D6764FB2A3052C414ABE2F</vt:lpwstr>
  </property>
</Properties>
</file>