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6" r:id="rId3"/>
    <p:sldId id="270" r:id="rId4"/>
    <p:sldId id="265" r:id="rId5"/>
    <p:sldId id="267" r:id="rId6"/>
    <p:sldId id="281" r:id="rId7"/>
    <p:sldId id="271" r:id="rId8"/>
    <p:sldId id="272" r:id="rId9"/>
    <p:sldId id="259" r:id="rId10"/>
    <p:sldId id="279" r:id="rId11"/>
    <p:sldId id="280" r:id="rId12"/>
    <p:sldId id="273" r:id="rId13"/>
    <p:sldId id="275" r:id="rId14"/>
    <p:sldId id="277" r:id="rId15"/>
    <p:sldId id="262" r:id="rId16"/>
    <p:sldId id="263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-100789" y="-5766"/>
            <a:ext cx="9423687" cy="2375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2" name="Rectángulo 5"/>
          <p:cNvSpPr/>
          <p:nvPr userDrawn="1"/>
        </p:nvSpPr>
        <p:spPr>
          <a:xfrm>
            <a:off x="0" y="6433457"/>
            <a:ext cx="9144000" cy="424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" b="1" dirty="0">
              <a:solidFill>
                <a:schemeClr val="tx1"/>
              </a:solidFill>
            </a:endParaRPr>
          </a:p>
        </p:txBody>
      </p:sp>
      <p:sp>
        <p:nvSpPr>
          <p:cNvPr id="15" name="Rectángulo 9"/>
          <p:cNvSpPr/>
          <p:nvPr userDrawn="1"/>
        </p:nvSpPr>
        <p:spPr>
          <a:xfrm>
            <a:off x="-100789" y="-5766"/>
            <a:ext cx="9423687" cy="2375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6" name="Rectángulo 5"/>
          <p:cNvSpPr/>
          <p:nvPr userDrawn="1"/>
        </p:nvSpPr>
        <p:spPr>
          <a:xfrm>
            <a:off x="0" y="6433457"/>
            <a:ext cx="9144000" cy="424543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b="1" dirty="0" smtClean="0">
                <a:solidFill>
                  <a:schemeClr val="tx1"/>
                </a:solidFill>
              </a:rPr>
              <a:t> </a:t>
            </a:r>
            <a:endParaRPr lang="es-ES" sz="800" b="1" dirty="0">
              <a:solidFill>
                <a:schemeClr val="tx1"/>
              </a:solidFill>
            </a:endParaRPr>
          </a:p>
        </p:txBody>
      </p:sp>
      <p:sp>
        <p:nvSpPr>
          <p:cNvPr id="17" name="Rectángulo 1"/>
          <p:cNvSpPr/>
          <p:nvPr userDrawn="1"/>
        </p:nvSpPr>
        <p:spPr>
          <a:xfrm>
            <a:off x="7384525" y="6504025"/>
            <a:ext cx="17455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 err="1" smtClean="0">
                <a:solidFill>
                  <a:schemeClr val="tx1"/>
                </a:solidFill>
              </a:rPr>
              <a:t>www.YakeSolar.com</a:t>
            </a:r>
            <a:endParaRPr lang="es-ES" sz="1200" dirty="0"/>
          </a:p>
        </p:txBody>
      </p:sp>
      <p:pic>
        <p:nvPicPr>
          <p:cNvPr id="18" name="Imagen 9" descr="8cmx8cm_cymk_r_no back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185" y="438491"/>
            <a:ext cx="842051" cy="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3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8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DECA-101A-1A4F-80A6-F271F6AE6E4D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B7B2-22BB-724F-85F7-031E5622C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9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308100" y="783932"/>
            <a:ext cx="665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 “SOLAR’S ON THE MOVE”</a:t>
            </a:r>
          </a:p>
          <a:p>
            <a:pPr algn="ctr"/>
            <a:r>
              <a:rPr lang="en-US" sz="1600" b="1" dirty="0" smtClean="0"/>
              <a:t>OFF GRID PV SYSTEMS FOR RURAL ELECTRIFICATION, BACK UP POWER, OUTDOOR AND RECREATIONAL ACTIVITIES</a:t>
            </a:r>
            <a:endParaRPr lang="en-US" sz="1600" dirty="0"/>
          </a:p>
        </p:txBody>
      </p:sp>
      <p:pic>
        <p:nvPicPr>
          <p:cNvPr id="3" name="Imagen 2" descr="Imagen6_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699" y="2554890"/>
            <a:ext cx="4292601" cy="3802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34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4031" y="711200"/>
            <a:ext cx="235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KEY HAZARDS: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054100"/>
            <a:ext cx="7835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Working at </a:t>
            </a:r>
            <a:r>
              <a:rPr lang="en-US" sz="2000" b="1" dirty="0" smtClean="0"/>
              <a:t>heights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access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falls from heights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falling </a:t>
            </a:r>
            <a:r>
              <a:rPr lang="en-US" sz="2000" dirty="0" smtClean="0"/>
              <a:t>objects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Electrical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discharge </a:t>
            </a:r>
            <a:r>
              <a:rPr lang="en-US" sz="2000" dirty="0"/>
              <a:t>from uninstalled </a:t>
            </a:r>
            <a:r>
              <a:rPr lang="en-US" sz="2000" dirty="0" smtClean="0"/>
              <a:t>panels (importance use of connectors like MC4, PLT &amp; ANDERSON type)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electrical </a:t>
            </a:r>
            <a:r>
              <a:rPr lang="en-US" sz="2000" dirty="0"/>
              <a:t>wiring, electrical fittings and electrical </a:t>
            </a:r>
            <a:r>
              <a:rPr lang="en-US" sz="2000" dirty="0" smtClean="0"/>
              <a:t>equipment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Connection between the batteries to main unit (importance of a super-cable)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Input and output protection (access to fuses and breakers/ kids or animal protection)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387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1540470"/>
            <a:ext cx="7289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/>
              <a:t>Roof surfaces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slippery glazed tiles or tiles with algae or moss deposits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roof pitch/slope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damaged roofing/fragile roofs/brittle </a:t>
            </a:r>
            <a:r>
              <a:rPr lang="en-US" sz="2000" dirty="0" smtClean="0"/>
              <a:t>roofing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Installation of PV rack structures in slope roofs 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Manual handling </a:t>
            </a:r>
          </a:p>
          <a:p>
            <a:r>
              <a:rPr lang="en-US" sz="2000" dirty="0"/>
              <a:t>(plug-and-play functionality / easy &amp; simple philosophy ) 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Weather conditions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time </a:t>
            </a:r>
            <a:r>
              <a:rPr lang="en-US" sz="2000" dirty="0"/>
              <a:t>of installation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wet, cold, icy, windy or hot </a:t>
            </a:r>
            <a:r>
              <a:rPr lang="en-US" sz="2000" dirty="0" smtClean="0"/>
              <a:t>days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55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abla_comparartion_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766" y="1717604"/>
            <a:ext cx="6443134" cy="44711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63363" y="526077"/>
            <a:ext cx="44376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/>
              <a:t>Comparison Guide « Power Usage  »</a:t>
            </a:r>
            <a:endParaRPr lang="es-ES" sz="2200" b="1" dirty="0"/>
          </a:p>
        </p:txBody>
      </p:sp>
      <p:pic>
        <p:nvPicPr>
          <p:cNvPr id="5" name="Imagen 4" descr="Captura de pantalla 02:10:13 08: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022103"/>
            <a:ext cx="5334000" cy="6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587" y="1190083"/>
            <a:ext cx="2480975" cy="22021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490" y="1197233"/>
            <a:ext cx="1401357" cy="2194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766" y="3786847"/>
            <a:ext cx="3073400" cy="20212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869" y="3786847"/>
            <a:ext cx="3276600" cy="20200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736901" y="452734"/>
            <a:ext cx="4655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RISKS &amp; SAFETY FEATURES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07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318314" y="645075"/>
            <a:ext cx="293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All-in ONE BOX</a:t>
            </a:r>
            <a:endParaRPr lang="es-ES" sz="2400" b="1" dirty="0"/>
          </a:p>
        </p:txBody>
      </p:sp>
      <p:pic>
        <p:nvPicPr>
          <p:cNvPr id="10" name="Imagen 9" descr="Captura de pantalla 08:07:13 08:4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17" y="3030363"/>
            <a:ext cx="3044328" cy="2071970"/>
          </a:xfrm>
          <a:prstGeom prst="rect">
            <a:avLst/>
          </a:prstGeom>
        </p:spPr>
      </p:pic>
      <p:pic>
        <p:nvPicPr>
          <p:cNvPr id="11" name="Imagen 10" descr="Captura de pantalla 08:07:13 08:46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99" y="3387998"/>
            <a:ext cx="1513678" cy="1435507"/>
          </a:xfrm>
          <a:prstGeom prst="rect">
            <a:avLst/>
          </a:prstGeom>
        </p:spPr>
      </p:pic>
      <p:pic>
        <p:nvPicPr>
          <p:cNvPr id="12" name="Imagen 11" descr="Captura de pantalla 08:07:13 08: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246" y="1670313"/>
            <a:ext cx="1424431" cy="1360050"/>
          </a:xfrm>
          <a:prstGeom prst="rect">
            <a:avLst/>
          </a:prstGeom>
        </p:spPr>
      </p:pic>
      <p:pic>
        <p:nvPicPr>
          <p:cNvPr id="13" name="Imagen 12" descr="Captura de pantalla 08:07:13 08: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980" y="5240938"/>
            <a:ext cx="929716" cy="872123"/>
          </a:xfrm>
          <a:prstGeom prst="rect">
            <a:avLst/>
          </a:prstGeom>
        </p:spPr>
      </p:pic>
      <p:pic>
        <p:nvPicPr>
          <p:cNvPr id="14" name="Imagen 13" descr="Captura de pantalla 03:07:13 14:4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419" y="2968507"/>
            <a:ext cx="1550215" cy="2133826"/>
          </a:xfrm>
          <a:prstGeom prst="rect">
            <a:avLst/>
          </a:prstGeom>
        </p:spPr>
      </p:pic>
      <p:pic>
        <p:nvPicPr>
          <p:cNvPr id="15" name="Imagen 14" descr="Captura de pantalla 08:07:13 08:4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16" y="5240938"/>
            <a:ext cx="1244165" cy="2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52700" y="68957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smtClean="0"/>
              <a:t>1) Input</a:t>
            </a:r>
            <a:endParaRPr lang="en-US" sz="2200" b="1" dirty="0"/>
          </a:p>
          <a:p>
            <a:r>
              <a:rPr lang="en-US" dirty="0"/>
              <a:t>Solar charge the Mini </a:t>
            </a:r>
            <a:r>
              <a:rPr lang="en-US" dirty="0" err="1"/>
              <a:t>YAKea</a:t>
            </a:r>
            <a:r>
              <a:rPr lang="en-US" dirty="0"/>
              <a:t> R-100 through the 100Wp foldable solar module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552700" y="339947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smtClean="0"/>
              <a:t>2) Output </a:t>
            </a:r>
            <a:endParaRPr lang="en-US" sz="2200" b="1" dirty="0"/>
          </a:p>
          <a:p>
            <a:r>
              <a:rPr lang="en-US" dirty="0"/>
              <a:t>Recharge your smartphone, tablet, MP3 player or power your lights, radio, LCD/LED TV, DVD player and many more in just seconds.</a:t>
            </a:r>
            <a:endParaRPr lang="es-ES" dirty="0"/>
          </a:p>
        </p:txBody>
      </p:sp>
      <p:pic>
        <p:nvPicPr>
          <p:cNvPr id="5" name="Imagen 4" descr="Captura de pantalla 02:10:13 08:24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00" y="1883608"/>
            <a:ext cx="4533900" cy="1103059"/>
          </a:xfrm>
          <a:prstGeom prst="rect">
            <a:avLst/>
          </a:prstGeom>
        </p:spPr>
      </p:pic>
      <p:pic>
        <p:nvPicPr>
          <p:cNvPr id="7" name="Imagen 6" descr="Captura de pantalla 02:10:13 08: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999283"/>
            <a:ext cx="4117354" cy="957524"/>
          </a:xfrm>
          <a:prstGeom prst="rect">
            <a:avLst/>
          </a:prstGeom>
        </p:spPr>
      </p:pic>
      <p:pic>
        <p:nvPicPr>
          <p:cNvPr id="8" name="Imagen 7" descr="Captura de pantalla 02:10:13 08:27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350" y="5017053"/>
            <a:ext cx="4051300" cy="9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33400" y="620573"/>
            <a:ext cx="7744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Off-grid Consumers Need To Be Aware Of Their Energy Allowance And Shop Carefully For Efficient Appliances. </a:t>
            </a:r>
            <a:endParaRPr lang="en-US" sz="2200" b="1" dirty="0"/>
          </a:p>
        </p:txBody>
      </p:sp>
      <p:pic>
        <p:nvPicPr>
          <p:cNvPr id="3" name="Imagen 2" descr="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07" y="1661930"/>
            <a:ext cx="5505694" cy="41292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090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572" y="696263"/>
            <a:ext cx="4645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 New Design Concept 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3528" y="2326580"/>
            <a:ext cx="8335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3528" y="1350433"/>
            <a:ext cx="8586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Imaging A System Where All Needed Components </a:t>
            </a:r>
          </a:p>
          <a:p>
            <a:pPr algn="ctr"/>
            <a:r>
              <a:rPr lang="en-US" sz="2200" dirty="0" smtClean="0"/>
              <a:t>Are Part Of The PV Module Itself. </a:t>
            </a:r>
            <a:endParaRPr lang="en-US" sz="2200" dirty="0"/>
          </a:p>
        </p:txBody>
      </p:sp>
      <p:pic>
        <p:nvPicPr>
          <p:cNvPr id="7" name="Imagen 6" descr="Page_12_CYMK_300dpi_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94" y="1608008"/>
            <a:ext cx="3946029" cy="5106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4" descr="IMG_54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690" y="2188074"/>
            <a:ext cx="3467099" cy="23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067" y="629271"/>
            <a:ext cx="7786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Over 1.2 Billion People  20% Of The World's Population</a:t>
            </a:r>
          </a:p>
          <a:p>
            <a:pPr algn="ctr"/>
            <a:r>
              <a:rPr lang="en-US" sz="2200" b="1" dirty="0" smtClean="0"/>
              <a:t> Are Still Without Access To Electricity Worldwide, </a:t>
            </a:r>
            <a:r>
              <a:rPr lang="en-US" sz="2200" b="1" dirty="0"/>
              <a:t>n</a:t>
            </a:r>
            <a:r>
              <a:rPr lang="en-US" sz="2200" b="1" dirty="0" smtClean="0"/>
              <a:t>ot counting all the areas that are in constant struggle with natural disasters. </a:t>
            </a:r>
            <a:endParaRPr lang="en-US" sz="2200" b="1" dirty="0"/>
          </a:p>
        </p:txBody>
      </p:sp>
      <p:pic>
        <p:nvPicPr>
          <p:cNvPr id="2" name="Imagen 1" descr="Captura de pantalla 01:10:13 11: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33" y="2248266"/>
            <a:ext cx="7636933" cy="31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1" y="845360"/>
            <a:ext cx="7823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“Access To Electricity Must Be Environmentally</a:t>
            </a:r>
          </a:p>
          <a:p>
            <a:pPr algn="ctr"/>
            <a:r>
              <a:rPr lang="en-US" sz="2200" b="1" dirty="0" smtClean="0"/>
              <a:t> And Socially Sustainable” </a:t>
            </a:r>
            <a:endParaRPr lang="en-US" sz="2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143000" y="2188246"/>
            <a:ext cx="6896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Without Access To Energy Service, People Will Be Deprived Of The Most Basic Of Human Rights And Of Economic Opportunities To Improve Their Standard Of Living. </a:t>
            </a:r>
            <a:endParaRPr lang="en-US" sz="2200" dirty="0"/>
          </a:p>
        </p:txBody>
      </p:sp>
      <p:pic>
        <p:nvPicPr>
          <p:cNvPr id="3" name="Imagen 2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799" y="3581401"/>
            <a:ext cx="3911597" cy="26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00789" y="-5766"/>
            <a:ext cx="9423687" cy="2375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76945"/>
              </p:ext>
            </p:extLst>
          </p:nvPr>
        </p:nvGraphicFramePr>
        <p:xfrm>
          <a:off x="406400" y="1488440"/>
          <a:ext cx="780288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0"/>
                <a:gridCol w="3901440"/>
              </a:tblGrid>
              <a:tr h="61468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Old cloned computers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Nowadays PV systems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52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4" descr="http://iftin.org/UserFiles/Image/partsfinal.g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360" y="2060626"/>
            <a:ext cx="3723640" cy="37257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444" y="2235200"/>
            <a:ext cx="3672324" cy="34931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798" y="490785"/>
            <a:ext cx="7904481" cy="661284"/>
          </a:xfrm>
          <a:prstGeom prst="rect">
            <a:avLst/>
          </a:prstGeom>
          <a:noFill/>
        </p:spPr>
        <p:txBody>
          <a:bodyPr anchor="ctr" anchorCtr="0"/>
          <a:lstStyle>
            <a:lvl1pPr indent="0">
              <a:spcBef>
                <a:spcPct val="0"/>
              </a:spcBef>
              <a:buNone/>
              <a:defRPr sz="3600" b="1"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latin typeface="+mj-lt"/>
              </a:rPr>
              <a:t>Comparison Of The Evolution Between Computers And PV Systems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52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00789" y="-5766"/>
            <a:ext cx="9423687" cy="2375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67402"/>
              </p:ext>
            </p:extLst>
          </p:nvPr>
        </p:nvGraphicFramePr>
        <p:xfrm>
          <a:off x="406400" y="1554480"/>
          <a:ext cx="827024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/>
                <a:gridCol w="41148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Actual Computers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Actual Off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-Grid Installation</a:t>
                      </a:r>
                    </a:p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(Unorganized)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520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anchor="ctr" anchorCtr="1"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6" name="Picture 4" descr="http://25.media.tumblr.com/tumblr_ly939tlD2R1r9e4qa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128520"/>
            <a:ext cx="381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34" y="2607494"/>
            <a:ext cx="1567061" cy="1175296"/>
          </a:xfrm>
          <a:prstGeom prst="rect">
            <a:avLst/>
          </a:prstGeom>
        </p:spPr>
      </p:pic>
      <p:pic>
        <p:nvPicPr>
          <p:cNvPr id="5" name="Imagen 4" descr="Imagen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42" y="2631564"/>
            <a:ext cx="1507437" cy="1130578"/>
          </a:xfrm>
          <a:prstGeom prst="rect">
            <a:avLst/>
          </a:prstGeom>
        </p:spPr>
      </p:pic>
      <p:pic>
        <p:nvPicPr>
          <p:cNvPr id="6" name="Imagen 5" descr="Imagen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34" y="4237066"/>
            <a:ext cx="1569316" cy="1176987"/>
          </a:xfrm>
          <a:prstGeom prst="rect">
            <a:avLst/>
          </a:prstGeom>
        </p:spPr>
      </p:pic>
      <p:pic>
        <p:nvPicPr>
          <p:cNvPr id="7" name="Imagen 6" descr="Imagen 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142" y="4237066"/>
            <a:ext cx="1569316" cy="117698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798" y="490785"/>
            <a:ext cx="7904481" cy="661284"/>
          </a:xfrm>
          <a:prstGeom prst="rect">
            <a:avLst/>
          </a:prstGeom>
          <a:noFill/>
        </p:spPr>
        <p:txBody>
          <a:bodyPr anchor="ctr" anchorCtr="0"/>
          <a:lstStyle>
            <a:lvl1pPr indent="0">
              <a:spcBef>
                <a:spcPct val="0"/>
              </a:spcBef>
              <a:buNone/>
              <a:defRPr sz="3600" b="1"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latin typeface="Calibri"/>
                <a:cs typeface="Calibri"/>
              </a:rPr>
              <a:t>Comparison Of The Evolution Between Computers And PV Systems</a:t>
            </a: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7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799236"/>
            <a:ext cx="751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BACK-UP POWER FOR EMERGENCIES </a:t>
            </a:r>
          </a:p>
          <a:p>
            <a:pPr algn="ctr"/>
            <a:r>
              <a:rPr lang="en-US" sz="3200" b="1" dirty="0" smtClean="0"/>
              <a:t>&amp; </a:t>
            </a:r>
          </a:p>
          <a:p>
            <a:pPr algn="ctr"/>
            <a:r>
              <a:rPr lang="en-US" sz="3200" b="1" dirty="0" smtClean="0"/>
              <a:t>OUTDOOR ACTIVITIES</a:t>
            </a:r>
            <a:endParaRPr lang="en-US" sz="3200" b="1" dirty="0"/>
          </a:p>
        </p:txBody>
      </p:sp>
      <p:pic>
        <p:nvPicPr>
          <p:cNvPr id="4" name="Picture 3" descr="D5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2734592"/>
            <a:ext cx="5600700" cy="39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 Foto 6 cachucha y tres bombillo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_01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03199" y="1399986"/>
            <a:ext cx="8623300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/>
              <a:t>Without the utility as a supplemental electricity source, a PV system’s sizing is critical</a:t>
            </a:r>
            <a:r>
              <a:rPr lang="en-US" sz="2200" dirty="0" smtClean="0"/>
              <a:t>. </a:t>
            </a:r>
          </a:p>
          <a:p>
            <a:pPr algn="just"/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Power Usage- how to determine what system is needed.</a:t>
            </a:r>
          </a:p>
          <a:p>
            <a:pPr algn="just"/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Off</a:t>
            </a:r>
            <a:r>
              <a:rPr lang="en-US" sz="2200" dirty="0"/>
              <a:t>-grid systems require their owners’ participation—this means living within the original design’s energy budget, planning for future growth, and having a backup energy source for times of high energy usage or low solar production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All </a:t>
            </a:r>
            <a:r>
              <a:rPr lang="en-US" sz="2200" dirty="0"/>
              <a:t>maintenance and equipment servicing is also done on-site, at the homeowner’s expense, and by the homeowner or </a:t>
            </a:r>
            <a:r>
              <a:rPr lang="en-US" sz="2200" dirty="0" smtClean="0"/>
              <a:t>installer-instead </a:t>
            </a:r>
            <a:r>
              <a:rPr lang="en-US" sz="2200" dirty="0"/>
              <a:t>of by a power company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780361" y="666413"/>
            <a:ext cx="1678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OVERSIGHTS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774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D66CAF-F67D-4063-AAD6-72ACA574A25F}"/>
</file>

<file path=customXml/itemProps2.xml><?xml version="1.0" encoding="utf-8"?>
<ds:datastoreItem xmlns:ds="http://schemas.openxmlformats.org/officeDocument/2006/customXml" ds:itemID="{29B1253D-417F-44BF-B66B-502B62B3E871}"/>
</file>

<file path=customXml/itemProps3.xml><?xml version="1.0" encoding="utf-8"?>
<ds:datastoreItem xmlns:ds="http://schemas.openxmlformats.org/officeDocument/2006/customXml" ds:itemID="{2A249B2E-8FD1-45AC-8FE2-515EB5AB4D16}"/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438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Yake Solar Power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Castano</dc:creator>
  <cp:lastModifiedBy>sstrauss</cp:lastModifiedBy>
  <cp:revision>72</cp:revision>
  <dcterms:created xsi:type="dcterms:W3CDTF">2014-02-28T04:08:49Z</dcterms:created>
  <dcterms:modified xsi:type="dcterms:W3CDTF">2014-04-14T12:05:11Z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