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58" r:id="rId4"/>
    <p:sldId id="267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872" autoAdjust="0"/>
  </p:normalViewPr>
  <p:slideViewPr>
    <p:cSldViewPr snapToGrid="0" snapToObjects="1">
      <p:cViewPr>
        <p:scale>
          <a:sx n="117" d="100"/>
          <a:sy n="117" d="100"/>
        </p:scale>
        <p:origin x="-138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BA7D3F-F5C5-4BF9-9D0C-E26CD9C33D0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DE17B4-94A4-4C59-AA72-8A7A62AE0D84}">
      <dgm:prSet phldrT="[Text]"/>
      <dgm:spPr/>
      <dgm:t>
        <a:bodyPr/>
        <a:lstStyle/>
        <a:p>
          <a:r>
            <a:rPr lang="en-US" dirty="0" smtClean="0"/>
            <a:t>Sustainable Systems</a:t>
          </a:r>
          <a:endParaRPr lang="en-US" dirty="0"/>
        </a:p>
      </dgm:t>
    </dgm:pt>
    <dgm:pt modelId="{9B441A31-D45A-468D-B561-7FB0B832DD19}" type="parTrans" cxnId="{713DE110-DA6F-4EDC-8440-EB7A90754BA1}">
      <dgm:prSet/>
      <dgm:spPr/>
      <dgm:t>
        <a:bodyPr/>
        <a:lstStyle/>
        <a:p>
          <a:endParaRPr lang="en-US"/>
        </a:p>
      </dgm:t>
    </dgm:pt>
    <dgm:pt modelId="{25D64408-79EB-45B4-AD10-7E367622CF16}" type="sibTrans" cxnId="{713DE110-DA6F-4EDC-8440-EB7A90754BA1}">
      <dgm:prSet/>
      <dgm:spPr/>
      <dgm:t>
        <a:bodyPr/>
        <a:lstStyle/>
        <a:p>
          <a:endParaRPr lang="en-US"/>
        </a:p>
      </dgm:t>
    </dgm:pt>
    <dgm:pt modelId="{F0D10852-00A8-4CD9-BE23-62057F1692ED}">
      <dgm:prSet phldrT="[Text]"/>
      <dgm:spPr/>
      <dgm:t>
        <a:bodyPr/>
        <a:lstStyle/>
        <a:p>
          <a:r>
            <a:rPr lang="en-US" dirty="0" smtClean="0"/>
            <a:t>Environmentally sound</a:t>
          </a:r>
          <a:endParaRPr lang="en-US" dirty="0"/>
        </a:p>
      </dgm:t>
    </dgm:pt>
    <dgm:pt modelId="{1D064F5F-673B-4823-B39E-D579034CC9E9}" type="parTrans" cxnId="{F1619718-FD4F-4CA2-9C10-5CA79B4D632B}">
      <dgm:prSet/>
      <dgm:spPr/>
      <dgm:t>
        <a:bodyPr/>
        <a:lstStyle/>
        <a:p>
          <a:endParaRPr lang="en-US" dirty="0"/>
        </a:p>
      </dgm:t>
    </dgm:pt>
    <dgm:pt modelId="{09D872A5-3D93-4EB0-AF8B-0F7FBD311D4F}" type="sibTrans" cxnId="{F1619718-FD4F-4CA2-9C10-5CA79B4D632B}">
      <dgm:prSet/>
      <dgm:spPr/>
      <dgm:t>
        <a:bodyPr/>
        <a:lstStyle/>
        <a:p>
          <a:endParaRPr lang="en-US"/>
        </a:p>
      </dgm:t>
    </dgm:pt>
    <dgm:pt modelId="{079BDF3F-0A63-4DA0-AEE4-EDF9F7AD57AD}">
      <dgm:prSet phldrT="[Text]"/>
      <dgm:spPr/>
      <dgm:t>
        <a:bodyPr/>
        <a:lstStyle/>
        <a:p>
          <a:r>
            <a:rPr lang="en-US" dirty="0" smtClean="0"/>
            <a:t>Socially just</a:t>
          </a:r>
          <a:endParaRPr lang="en-US" dirty="0"/>
        </a:p>
      </dgm:t>
    </dgm:pt>
    <dgm:pt modelId="{A995F1B4-C4E7-418B-9D48-4D57071C7835}" type="parTrans" cxnId="{B4A3176E-EFA6-48FE-8522-034BD5546A55}">
      <dgm:prSet/>
      <dgm:spPr/>
      <dgm:t>
        <a:bodyPr/>
        <a:lstStyle/>
        <a:p>
          <a:endParaRPr lang="en-US" dirty="0"/>
        </a:p>
      </dgm:t>
    </dgm:pt>
    <dgm:pt modelId="{E2D6DEA2-C698-4093-8C35-BFDDFC7D568C}" type="sibTrans" cxnId="{B4A3176E-EFA6-48FE-8522-034BD5546A55}">
      <dgm:prSet/>
      <dgm:spPr/>
      <dgm:t>
        <a:bodyPr/>
        <a:lstStyle/>
        <a:p>
          <a:endParaRPr lang="en-US"/>
        </a:p>
      </dgm:t>
    </dgm:pt>
    <dgm:pt modelId="{9245B73D-7029-4780-AD9B-76B723FBAC1C}">
      <dgm:prSet phldrT="[Text]"/>
      <dgm:spPr/>
      <dgm:t>
        <a:bodyPr/>
        <a:lstStyle/>
        <a:p>
          <a:r>
            <a:rPr lang="en-US" dirty="0" smtClean="0"/>
            <a:t>Economically viable</a:t>
          </a:r>
          <a:endParaRPr lang="en-US" dirty="0"/>
        </a:p>
      </dgm:t>
    </dgm:pt>
    <dgm:pt modelId="{2384260D-59BE-4EDD-8FA1-1632B2E34562}" type="parTrans" cxnId="{4C378A77-E9C5-42FC-98AE-810198EA1A74}">
      <dgm:prSet/>
      <dgm:spPr/>
      <dgm:t>
        <a:bodyPr/>
        <a:lstStyle/>
        <a:p>
          <a:endParaRPr lang="en-US" dirty="0"/>
        </a:p>
      </dgm:t>
    </dgm:pt>
    <dgm:pt modelId="{9D8A79BA-4E14-42F1-8432-7301F0D31610}" type="sibTrans" cxnId="{4C378A77-E9C5-42FC-98AE-810198EA1A74}">
      <dgm:prSet/>
      <dgm:spPr/>
      <dgm:t>
        <a:bodyPr/>
        <a:lstStyle/>
        <a:p>
          <a:endParaRPr lang="en-US"/>
        </a:p>
      </dgm:t>
    </dgm:pt>
    <dgm:pt modelId="{8BD86BFC-A3D0-4808-BD12-DCA844C4B934}" type="pres">
      <dgm:prSet presAssocID="{C4BA7D3F-F5C5-4BF9-9D0C-E26CD9C33D0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8BD94F-1007-47D7-8DB2-5FC37D1587A6}" type="pres">
      <dgm:prSet presAssocID="{FCDE17B4-94A4-4C59-AA72-8A7A62AE0D84}" presName="root1" presStyleCnt="0"/>
      <dgm:spPr/>
    </dgm:pt>
    <dgm:pt modelId="{3B464455-F2D9-4F70-9BD5-696867AA7797}" type="pres">
      <dgm:prSet presAssocID="{FCDE17B4-94A4-4C59-AA72-8A7A62AE0D8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4001AC-DCD4-4561-B243-8E224E83A7FF}" type="pres">
      <dgm:prSet presAssocID="{FCDE17B4-94A4-4C59-AA72-8A7A62AE0D84}" presName="level2hierChild" presStyleCnt="0"/>
      <dgm:spPr/>
    </dgm:pt>
    <dgm:pt modelId="{71FFE03A-8EBA-4107-B6AF-89095B8DAA82}" type="pres">
      <dgm:prSet presAssocID="{1D064F5F-673B-4823-B39E-D579034CC9E9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6189AE83-8EC3-4097-BB1B-AF24E7345160}" type="pres">
      <dgm:prSet presAssocID="{1D064F5F-673B-4823-B39E-D579034CC9E9}" presName="connTx" presStyleLbl="parChTrans1D2" presStyleIdx="0" presStyleCnt="3"/>
      <dgm:spPr/>
      <dgm:t>
        <a:bodyPr/>
        <a:lstStyle/>
        <a:p>
          <a:endParaRPr lang="en-US"/>
        </a:p>
      </dgm:t>
    </dgm:pt>
    <dgm:pt modelId="{6C68E7BE-6BAD-4A5A-9613-A90EADB733F6}" type="pres">
      <dgm:prSet presAssocID="{F0D10852-00A8-4CD9-BE23-62057F1692ED}" presName="root2" presStyleCnt="0"/>
      <dgm:spPr/>
    </dgm:pt>
    <dgm:pt modelId="{AE83B44E-DC28-4A10-8E2B-A9199DFC58F8}" type="pres">
      <dgm:prSet presAssocID="{F0D10852-00A8-4CD9-BE23-62057F1692ED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CBDD6F-18D3-4859-869C-45795C59873D}" type="pres">
      <dgm:prSet presAssocID="{F0D10852-00A8-4CD9-BE23-62057F1692ED}" presName="level3hierChild" presStyleCnt="0"/>
      <dgm:spPr/>
    </dgm:pt>
    <dgm:pt modelId="{5D67119D-6EAF-4381-BDF3-87E84F692142}" type="pres">
      <dgm:prSet presAssocID="{A995F1B4-C4E7-418B-9D48-4D57071C7835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A743F7E6-C679-4B64-9E64-D8A7F6D2C05A}" type="pres">
      <dgm:prSet presAssocID="{A995F1B4-C4E7-418B-9D48-4D57071C7835}" presName="connTx" presStyleLbl="parChTrans1D2" presStyleIdx="1" presStyleCnt="3"/>
      <dgm:spPr/>
      <dgm:t>
        <a:bodyPr/>
        <a:lstStyle/>
        <a:p>
          <a:endParaRPr lang="en-US"/>
        </a:p>
      </dgm:t>
    </dgm:pt>
    <dgm:pt modelId="{919A1C39-2978-49C6-B604-D0A5EE271485}" type="pres">
      <dgm:prSet presAssocID="{079BDF3F-0A63-4DA0-AEE4-EDF9F7AD57AD}" presName="root2" presStyleCnt="0"/>
      <dgm:spPr/>
    </dgm:pt>
    <dgm:pt modelId="{ECC22835-7ECF-4ECE-8B8B-A738279062E3}" type="pres">
      <dgm:prSet presAssocID="{079BDF3F-0A63-4DA0-AEE4-EDF9F7AD57AD}" presName="LevelTwoTextNode" presStyleLbl="node2" presStyleIdx="1" presStyleCnt="3" custLinFactNeighborX="-7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55C1EC-0DF2-4E8B-8A3F-04A401E44000}" type="pres">
      <dgm:prSet presAssocID="{079BDF3F-0A63-4DA0-AEE4-EDF9F7AD57AD}" presName="level3hierChild" presStyleCnt="0"/>
      <dgm:spPr/>
    </dgm:pt>
    <dgm:pt modelId="{8ACEAE60-052F-45F7-9C65-3633E84E7D76}" type="pres">
      <dgm:prSet presAssocID="{2384260D-59BE-4EDD-8FA1-1632B2E34562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F6D52C45-8540-4B89-98B2-69FD86665447}" type="pres">
      <dgm:prSet presAssocID="{2384260D-59BE-4EDD-8FA1-1632B2E34562}" presName="connTx" presStyleLbl="parChTrans1D2" presStyleIdx="2" presStyleCnt="3"/>
      <dgm:spPr/>
      <dgm:t>
        <a:bodyPr/>
        <a:lstStyle/>
        <a:p>
          <a:endParaRPr lang="en-US"/>
        </a:p>
      </dgm:t>
    </dgm:pt>
    <dgm:pt modelId="{72F9E8F8-F16B-4227-88E0-8395C9BBFA19}" type="pres">
      <dgm:prSet presAssocID="{9245B73D-7029-4780-AD9B-76B723FBAC1C}" presName="root2" presStyleCnt="0"/>
      <dgm:spPr/>
    </dgm:pt>
    <dgm:pt modelId="{C2AACD5E-D202-4A93-AD1F-E16212C99BDE}" type="pres">
      <dgm:prSet presAssocID="{9245B73D-7029-4780-AD9B-76B723FBAC1C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1F785B-CD2E-43BF-9954-83020AFEC543}" type="pres">
      <dgm:prSet presAssocID="{9245B73D-7029-4780-AD9B-76B723FBAC1C}" presName="level3hierChild" presStyleCnt="0"/>
      <dgm:spPr/>
    </dgm:pt>
  </dgm:ptLst>
  <dgm:cxnLst>
    <dgm:cxn modelId="{6CB6EF3C-7FE4-484F-85A9-3C385FCE3769}" type="presOf" srcId="{FCDE17B4-94A4-4C59-AA72-8A7A62AE0D84}" destId="{3B464455-F2D9-4F70-9BD5-696867AA7797}" srcOrd="0" destOrd="0" presId="urn:microsoft.com/office/officeart/2008/layout/HorizontalMultiLevelHierarchy"/>
    <dgm:cxn modelId="{B4A3176E-EFA6-48FE-8522-034BD5546A55}" srcId="{FCDE17B4-94A4-4C59-AA72-8A7A62AE0D84}" destId="{079BDF3F-0A63-4DA0-AEE4-EDF9F7AD57AD}" srcOrd="1" destOrd="0" parTransId="{A995F1B4-C4E7-418B-9D48-4D57071C7835}" sibTransId="{E2D6DEA2-C698-4093-8C35-BFDDFC7D568C}"/>
    <dgm:cxn modelId="{77230FF9-3E18-4AB3-AF7D-E5780346324B}" type="presOf" srcId="{1D064F5F-673B-4823-B39E-D579034CC9E9}" destId="{6189AE83-8EC3-4097-BB1B-AF24E7345160}" srcOrd="1" destOrd="0" presId="urn:microsoft.com/office/officeart/2008/layout/HorizontalMultiLevelHierarchy"/>
    <dgm:cxn modelId="{E2206328-1F6C-4708-A932-D97AB553050A}" type="presOf" srcId="{9245B73D-7029-4780-AD9B-76B723FBAC1C}" destId="{C2AACD5E-D202-4A93-AD1F-E16212C99BDE}" srcOrd="0" destOrd="0" presId="urn:microsoft.com/office/officeart/2008/layout/HorizontalMultiLevelHierarchy"/>
    <dgm:cxn modelId="{4C378A77-E9C5-42FC-98AE-810198EA1A74}" srcId="{FCDE17B4-94A4-4C59-AA72-8A7A62AE0D84}" destId="{9245B73D-7029-4780-AD9B-76B723FBAC1C}" srcOrd="2" destOrd="0" parTransId="{2384260D-59BE-4EDD-8FA1-1632B2E34562}" sibTransId="{9D8A79BA-4E14-42F1-8432-7301F0D31610}"/>
    <dgm:cxn modelId="{B982C9B3-3BA8-4AC5-A6A8-060ED64BFE32}" type="presOf" srcId="{079BDF3F-0A63-4DA0-AEE4-EDF9F7AD57AD}" destId="{ECC22835-7ECF-4ECE-8B8B-A738279062E3}" srcOrd="0" destOrd="0" presId="urn:microsoft.com/office/officeart/2008/layout/HorizontalMultiLevelHierarchy"/>
    <dgm:cxn modelId="{80E7CFBF-D8DC-46F7-BE06-FE2A3EC0BA80}" type="presOf" srcId="{1D064F5F-673B-4823-B39E-D579034CC9E9}" destId="{71FFE03A-8EBA-4107-B6AF-89095B8DAA82}" srcOrd="0" destOrd="0" presId="urn:microsoft.com/office/officeart/2008/layout/HorizontalMultiLevelHierarchy"/>
    <dgm:cxn modelId="{BEE72300-ADAF-4834-A0F7-5A1C7A266BE2}" type="presOf" srcId="{2384260D-59BE-4EDD-8FA1-1632B2E34562}" destId="{F6D52C45-8540-4B89-98B2-69FD86665447}" srcOrd="1" destOrd="0" presId="urn:microsoft.com/office/officeart/2008/layout/HorizontalMultiLevelHierarchy"/>
    <dgm:cxn modelId="{5ADB055D-5C1E-4231-9891-1DA9B583AEA2}" type="presOf" srcId="{A995F1B4-C4E7-418B-9D48-4D57071C7835}" destId="{A743F7E6-C679-4B64-9E64-D8A7F6D2C05A}" srcOrd="1" destOrd="0" presId="urn:microsoft.com/office/officeart/2008/layout/HorizontalMultiLevelHierarchy"/>
    <dgm:cxn modelId="{713DE110-DA6F-4EDC-8440-EB7A90754BA1}" srcId="{C4BA7D3F-F5C5-4BF9-9D0C-E26CD9C33D0E}" destId="{FCDE17B4-94A4-4C59-AA72-8A7A62AE0D84}" srcOrd="0" destOrd="0" parTransId="{9B441A31-D45A-468D-B561-7FB0B832DD19}" sibTransId="{25D64408-79EB-45B4-AD10-7E367622CF16}"/>
    <dgm:cxn modelId="{575423CB-7154-487D-BD91-4C94EF53D44D}" type="presOf" srcId="{A995F1B4-C4E7-418B-9D48-4D57071C7835}" destId="{5D67119D-6EAF-4381-BDF3-87E84F692142}" srcOrd="0" destOrd="0" presId="urn:microsoft.com/office/officeart/2008/layout/HorizontalMultiLevelHierarchy"/>
    <dgm:cxn modelId="{F1619718-FD4F-4CA2-9C10-5CA79B4D632B}" srcId="{FCDE17B4-94A4-4C59-AA72-8A7A62AE0D84}" destId="{F0D10852-00A8-4CD9-BE23-62057F1692ED}" srcOrd="0" destOrd="0" parTransId="{1D064F5F-673B-4823-B39E-D579034CC9E9}" sibTransId="{09D872A5-3D93-4EB0-AF8B-0F7FBD311D4F}"/>
    <dgm:cxn modelId="{378D6BD0-3759-476E-8139-54DFCA97B904}" type="presOf" srcId="{2384260D-59BE-4EDD-8FA1-1632B2E34562}" destId="{8ACEAE60-052F-45F7-9C65-3633E84E7D76}" srcOrd="0" destOrd="0" presId="urn:microsoft.com/office/officeart/2008/layout/HorizontalMultiLevelHierarchy"/>
    <dgm:cxn modelId="{A2625044-88AA-4E76-8597-1D70C8456E1F}" type="presOf" srcId="{F0D10852-00A8-4CD9-BE23-62057F1692ED}" destId="{AE83B44E-DC28-4A10-8E2B-A9199DFC58F8}" srcOrd="0" destOrd="0" presId="urn:microsoft.com/office/officeart/2008/layout/HorizontalMultiLevelHierarchy"/>
    <dgm:cxn modelId="{C9E4C0B0-E756-463A-884C-24653667B338}" type="presOf" srcId="{C4BA7D3F-F5C5-4BF9-9D0C-E26CD9C33D0E}" destId="{8BD86BFC-A3D0-4808-BD12-DCA844C4B934}" srcOrd="0" destOrd="0" presId="urn:microsoft.com/office/officeart/2008/layout/HorizontalMultiLevelHierarchy"/>
    <dgm:cxn modelId="{6738795C-FED0-4E8C-8C4A-17D10F3EF895}" type="presParOf" srcId="{8BD86BFC-A3D0-4808-BD12-DCA844C4B934}" destId="{108BD94F-1007-47D7-8DB2-5FC37D1587A6}" srcOrd="0" destOrd="0" presId="urn:microsoft.com/office/officeart/2008/layout/HorizontalMultiLevelHierarchy"/>
    <dgm:cxn modelId="{9D2F4644-9E70-493C-A8D3-764B767948F5}" type="presParOf" srcId="{108BD94F-1007-47D7-8DB2-5FC37D1587A6}" destId="{3B464455-F2D9-4F70-9BD5-696867AA7797}" srcOrd="0" destOrd="0" presId="urn:microsoft.com/office/officeart/2008/layout/HorizontalMultiLevelHierarchy"/>
    <dgm:cxn modelId="{184F05CB-8B9D-4138-86D8-E420F28E0C1E}" type="presParOf" srcId="{108BD94F-1007-47D7-8DB2-5FC37D1587A6}" destId="{884001AC-DCD4-4561-B243-8E224E83A7FF}" srcOrd="1" destOrd="0" presId="urn:microsoft.com/office/officeart/2008/layout/HorizontalMultiLevelHierarchy"/>
    <dgm:cxn modelId="{CA93D248-1D9F-40CB-8E9F-59A073CE4E5B}" type="presParOf" srcId="{884001AC-DCD4-4561-B243-8E224E83A7FF}" destId="{71FFE03A-8EBA-4107-B6AF-89095B8DAA82}" srcOrd="0" destOrd="0" presId="urn:microsoft.com/office/officeart/2008/layout/HorizontalMultiLevelHierarchy"/>
    <dgm:cxn modelId="{B13BAD86-FE08-48C1-8717-8C452160C100}" type="presParOf" srcId="{71FFE03A-8EBA-4107-B6AF-89095B8DAA82}" destId="{6189AE83-8EC3-4097-BB1B-AF24E7345160}" srcOrd="0" destOrd="0" presId="urn:microsoft.com/office/officeart/2008/layout/HorizontalMultiLevelHierarchy"/>
    <dgm:cxn modelId="{B7824A34-F4CC-4E45-93C4-96C9E25A52C8}" type="presParOf" srcId="{884001AC-DCD4-4561-B243-8E224E83A7FF}" destId="{6C68E7BE-6BAD-4A5A-9613-A90EADB733F6}" srcOrd="1" destOrd="0" presId="urn:microsoft.com/office/officeart/2008/layout/HorizontalMultiLevelHierarchy"/>
    <dgm:cxn modelId="{6553E479-F0D7-4122-8D47-64CCA78BBC55}" type="presParOf" srcId="{6C68E7BE-6BAD-4A5A-9613-A90EADB733F6}" destId="{AE83B44E-DC28-4A10-8E2B-A9199DFC58F8}" srcOrd="0" destOrd="0" presId="urn:microsoft.com/office/officeart/2008/layout/HorizontalMultiLevelHierarchy"/>
    <dgm:cxn modelId="{5A77AB60-63BB-4E85-92AB-FCF24B5C6FAA}" type="presParOf" srcId="{6C68E7BE-6BAD-4A5A-9613-A90EADB733F6}" destId="{ADCBDD6F-18D3-4859-869C-45795C59873D}" srcOrd="1" destOrd="0" presId="urn:microsoft.com/office/officeart/2008/layout/HorizontalMultiLevelHierarchy"/>
    <dgm:cxn modelId="{EAE099F2-B0D1-478E-B9E3-2D0BA7B585B6}" type="presParOf" srcId="{884001AC-DCD4-4561-B243-8E224E83A7FF}" destId="{5D67119D-6EAF-4381-BDF3-87E84F692142}" srcOrd="2" destOrd="0" presId="urn:microsoft.com/office/officeart/2008/layout/HorizontalMultiLevelHierarchy"/>
    <dgm:cxn modelId="{7069D0A8-C6DA-496B-B342-EFD7CF7B2866}" type="presParOf" srcId="{5D67119D-6EAF-4381-BDF3-87E84F692142}" destId="{A743F7E6-C679-4B64-9E64-D8A7F6D2C05A}" srcOrd="0" destOrd="0" presId="urn:microsoft.com/office/officeart/2008/layout/HorizontalMultiLevelHierarchy"/>
    <dgm:cxn modelId="{A4A02042-D8E8-44BC-B2ED-C582042708C5}" type="presParOf" srcId="{884001AC-DCD4-4561-B243-8E224E83A7FF}" destId="{919A1C39-2978-49C6-B604-D0A5EE271485}" srcOrd="3" destOrd="0" presId="urn:microsoft.com/office/officeart/2008/layout/HorizontalMultiLevelHierarchy"/>
    <dgm:cxn modelId="{B0BE7C09-23B4-4302-8432-512E273ECE62}" type="presParOf" srcId="{919A1C39-2978-49C6-B604-D0A5EE271485}" destId="{ECC22835-7ECF-4ECE-8B8B-A738279062E3}" srcOrd="0" destOrd="0" presId="urn:microsoft.com/office/officeart/2008/layout/HorizontalMultiLevelHierarchy"/>
    <dgm:cxn modelId="{9DDA198F-DE9A-4DC6-A953-DB335FE65FD8}" type="presParOf" srcId="{919A1C39-2978-49C6-B604-D0A5EE271485}" destId="{C055C1EC-0DF2-4E8B-8A3F-04A401E44000}" srcOrd="1" destOrd="0" presId="urn:microsoft.com/office/officeart/2008/layout/HorizontalMultiLevelHierarchy"/>
    <dgm:cxn modelId="{D6BC91F4-E71C-4FE0-A785-2A8145B2C89E}" type="presParOf" srcId="{884001AC-DCD4-4561-B243-8E224E83A7FF}" destId="{8ACEAE60-052F-45F7-9C65-3633E84E7D76}" srcOrd="4" destOrd="0" presId="urn:microsoft.com/office/officeart/2008/layout/HorizontalMultiLevelHierarchy"/>
    <dgm:cxn modelId="{36BB1CE9-5690-4174-A718-60FCE12AE202}" type="presParOf" srcId="{8ACEAE60-052F-45F7-9C65-3633E84E7D76}" destId="{F6D52C45-8540-4B89-98B2-69FD86665447}" srcOrd="0" destOrd="0" presId="urn:microsoft.com/office/officeart/2008/layout/HorizontalMultiLevelHierarchy"/>
    <dgm:cxn modelId="{64D4E064-37A1-42F3-A27B-BCA7E390F59D}" type="presParOf" srcId="{884001AC-DCD4-4561-B243-8E224E83A7FF}" destId="{72F9E8F8-F16B-4227-88E0-8395C9BBFA19}" srcOrd="5" destOrd="0" presId="urn:microsoft.com/office/officeart/2008/layout/HorizontalMultiLevelHierarchy"/>
    <dgm:cxn modelId="{10506E16-6CA0-40E7-B973-3015D9AC042A}" type="presParOf" srcId="{72F9E8F8-F16B-4227-88E0-8395C9BBFA19}" destId="{C2AACD5E-D202-4A93-AD1F-E16212C99BDE}" srcOrd="0" destOrd="0" presId="urn:microsoft.com/office/officeart/2008/layout/HorizontalMultiLevelHierarchy"/>
    <dgm:cxn modelId="{A3A40A9E-1E3C-4187-977A-C8A806A9D7D4}" type="presParOf" srcId="{72F9E8F8-F16B-4227-88E0-8395C9BBFA19}" destId="{231F785B-CD2E-43BF-9954-83020AFEC54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EAE60-052F-45F7-9C65-3633E84E7D76}">
      <dsp:nvSpPr>
        <dsp:cNvPr id="0" name=""/>
        <dsp:cNvSpPr/>
      </dsp:nvSpPr>
      <dsp:spPr>
        <a:xfrm>
          <a:off x="1682424" y="1570028"/>
          <a:ext cx="391376" cy="745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5688" y="0"/>
              </a:lnTo>
              <a:lnTo>
                <a:pt x="195688" y="745763"/>
              </a:lnTo>
              <a:lnTo>
                <a:pt x="391376" y="7457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857056" y="1921854"/>
        <a:ext cx="42111" cy="42111"/>
      </dsp:txXfrm>
    </dsp:sp>
    <dsp:sp modelId="{5D67119D-6EAF-4381-BDF3-87E84F692142}">
      <dsp:nvSpPr>
        <dsp:cNvPr id="0" name=""/>
        <dsp:cNvSpPr/>
      </dsp:nvSpPr>
      <dsp:spPr>
        <a:xfrm>
          <a:off x="1682424" y="1524308"/>
          <a:ext cx="3776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658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861812" y="1560586"/>
        <a:ext cx="18882" cy="18882"/>
      </dsp:txXfrm>
    </dsp:sp>
    <dsp:sp modelId="{71FFE03A-8EBA-4107-B6AF-89095B8DAA82}">
      <dsp:nvSpPr>
        <dsp:cNvPr id="0" name=""/>
        <dsp:cNvSpPr/>
      </dsp:nvSpPr>
      <dsp:spPr>
        <a:xfrm>
          <a:off x="1682424" y="824264"/>
          <a:ext cx="391376" cy="745763"/>
        </a:xfrm>
        <a:custGeom>
          <a:avLst/>
          <a:gdLst/>
          <a:ahLst/>
          <a:cxnLst/>
          <a:rect l="0" t="0" r="0" b="0"/>
          <a:pathLst>
            <a:path>
              <a:moveTo>
                <a:pt x="0" y="745763"/>
              </a:moveTo>
              <a:lnTo>
                <a:pt x="195688" y="745763"/>
              </a:lnTo>
              <a:lnTo>
                <a:pt x="195688" y="0"/>
              </a:lnTo>
              <a:lnTo>
                <a:pt x="39137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857056" y="1176090"/>
        <a:ext cx="42111" cy="42111"/>
      </dsp:txXfrm>
    </dsp:sp>
    <dsp:sp modelId="{3B464455-F2D9-4F70-9BD5-696867AA7797}">
      <dsp:nvSpPr>
        <dsp:cNvPr id="0" name=""/>
        <dsp:cNvSpPr/>
      </dsp:nvSpPr>
      <dsp:spPr>
        <a:xfrm rot="16200000">
          <a:off x="-185909" y="1271722"/>
          <a:ext cx="3140056" cy="5966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Sustainable Systems</a:t>
          </a:r>
          <a:endParaRPr lang="en-US" sz="2900" kern="1200" dirty="0"/>
        </a:p>
      </dsp:txBody>
      <dsp:txXfrm>
        <a:off x="-185909" y="1271722"/>
        <a:ext cx="3140056" cy="596610"/>
      </dsp:txXfrm>
    </dsp:sp>
    <dsp:sp modelId="{AE83B44E-DC28-4A10-8E2B-A9199DFC58F8}">
      <dsp:nvSpPr>
        <dsp:cNvPr id="0" name=""/>
        <dsp:cNvSpPr/>
      </dsp:nvSpPr>
      <dsp:spPr>
        <a:xfrm>
          <a:off x="2073800" y="525959"/>
          <a:ext cx="1956882" cy="5966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Environmentally sound</a:t>
          </a:r>
          <a:endParaRPr lang="en-US" sz="2000" kern="1200" dirty="0"/>
        </a:p>
      </dsp:txBody>
      <dsp:txXfrm>
        <a:off x="2073800" y="525959"/>
        <a:ext cx="1956882" cy="596610"/>
      </dsp:txXfrm>
    </dsp:sp>
    <dsp:sp modelId="{ECC22835-7ECF-4ECE-8B8B-A738279062E3}">
      <dsp:nvSpPr>
        <dsp:cNvPr id="0" name=""/>
        <dsp:cNvSpPr/>
      </dsp:nvSpPr>
      <dsp:spPr>
        <a:xfrm>
          <a:off x="2060082" y="1271722"/>
          <a:ext cx="1956882" cy="5966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Socially just</a:t>
          </a:r>
          <a:endParaRPr lang="en-US" sz="2000" kern="1200" dirty="0"/>
        </a:p>
      </dsp:txBody>
      <dsp:txXfrm>
        <a:off x="2060082" y="1271722"/>
        <a:ext cx="1956882" cy="596610"/>
      </dsp:txXfrm>
    </dsp:sp>
    <dsp:sp modelId="{C2AACD5E-D202-4A93-AD1F-E16212C99BDE}">
      <dsp:nvSpPr>
        <dsp:cNvPr id="0" name=""/>
        <dsp:cNvSpPr/>
      </dsp:nvSpPr>
      <dsp:spPr>
        <a:xfrm>
          <a:off x="2073800" y="2017485"/>
          <a:ext cx="1956882" cy="5966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Economically viable</a:t>
          </a:r>
          <a:endParaRPr lang="en-US" sz="2000" kern="1200" dirty="0"/>
        </a:p>
      </dsp:txBody>
      <dsp:txXfrm>
        <a:off x="2073800" y="2017485"/>
        <a:ext cx="1956882" cy="596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174E3-D90A-2A4E-8094-CAAFB3BE7BCF}" type="datetimeFigureOut">
              <a:rPr lang="en-US" smtClean="0"/>
              <a:t>5/30/2014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93CC1-0DBB-6344-8460-6B9C4009E6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78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7812-A544-D841-9D7D-7C5491FE8BC7}" type="datetimeFigureOut">
              <a:rPr lang="en-US" smtClean="0"/>
              <a:t>5/30/2014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A50C-58AD-414D-B5B7-952F80A32F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1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7812-A544-D841-9D7D-7C5491FE8BC7}" type="datetimeFigureOut">
              <a:rPr lang="en-US" smtClean="0"/>
              <a:t>5/30/2014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A50C-58AD-414D-B5B7-952F80A32F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113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7812-A544-D841-9D7D-7C5491FE8BC7}" type="datetimeFigureOut">
              <a:rPr lang="en-US" smtClean="0"/>
              <a:t>5/30/2014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A50C-58AD-414D-B5B7-952F80A32F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26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7812-A544-D841-9D7D-7C5491FE8BC7}" type="datetimeFigureOut">
              <a:rPr lang="en-US" smtClean="0"/>
              <a:t>5/30/2014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A50C-58AD-414D-B5B7-952F80A32F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14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7812-A544-D841-9D7D-7C5491FE8BC7}" type="datetimeFigureOut">
              <a:rPr lang="en-US" smtClean="0"/>
              <a:t>5/30/2014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A50C-58AD-414D-B5B7-952F80A32F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847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7812-A544-D841-9D7D-7C5491FE8BC7}" type="datetimeFigureOut">
              <a:rPr lang="en-US" smtClean="0"/>
              <a:t>5/30/2014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A50C-58AD-414D-B5B7-952F80A32F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46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7812-A544-D841-9D7D-7C5491FE8BC7}" type="datetimeFigureOut">
              <a:rPr lang="en-US" smtClean="0"/>
              <a:t>5/30/2014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A50C-58AD-414D-B5B7-952F80A32F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9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7812-A544-D841-9D7D-7C5491FE8BC7}" type="datetimeFigureOut">
              <a:rPr lang="en-US" smtClean="0"/>
              <a:t>5/30/2014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A50C-58AD-414D-B5B7-952F80A32F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890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7812-A544-D841-9D7D-7C5491FE8BC7}" type="datetimeFigureOut">
              <a:rPr lang="en-US" smtClean="0"/>
              <a:t>5/30/2014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A50C-58AD-414D-B5B7-952F80A32F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541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7812-A544-D841-9D7D-7C5491FE8BC7}" type="datetimeFigureOut">
              <a:rPr lang="en-US" smtClean="0"/>
              <a:t>5/30/2014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A50C-58AD-414D-B5B7-952F80A32F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09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7812-A544-D841-9D7D-7C5491FE8BC7}" type="datetimeFigureOut">
              <a:rPr lang="en-US" smtClean="0"/>
              <a:t>5/30/2014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A50C-58AD-414D-B5B7-952F80A32F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71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37812-A544-D841-9D7D-7C5491FE8BC7}" type="datetimeFigureOut">
              <a:rPr lang="en-US" smtClean="0"/>
              <a:t>5/30/2014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1A50C-58AD-414D-B5B7-952F80A32F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34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u.edu/" TargetMode="External"/><Relationship Id="rId2" Type="http://schemas.openxmlformats.org/officeDocument/2006/relationships/hyperlink" Target="mailto:lincx@fiu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tiff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tiff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66589" y="949945"/>
            <a:ext cx="7772400" cy="1470025"/>
          </a:xfrm>
        </p:spPr>
        <p:txBody>
          <a:bodyPr anchor="ctr" anchorCtr="1">
            <a:normAutofit fontScale="90000"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Learning to be Green:</a:t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b="1" dirty="0" smtClean="0">
                <a:latin typeface="Arial"/>
                <a:cs typeface="Arial"/>
              </a:rPr>
              <a:t>Sustainability Education and Research at FIU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941" y="3533689"/>
            <a:ext cx="84243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Cheng-Xian (Charlie) Lin, Ph.D.</a:t>
            </a:r>
          </a:p>
          <a:p>
            <a:pPr algn="ctr"/>
            <a:r>
              <a:rPr lang="en-US" b="1" dirty="0" smtClean="0">
                <a:latin typeface="Arial"/>
                <a:cs typeface="Arial"/>
              </a:rPr>
              <a:t>Department of Mechanical and Materials Engineering</a:t>
            </a:r>
          </a:p>
          <a:p>
            <a:pPr algn="ctr"/>
            <a:r>
              <a:rPr lang="en-US" b="1" dirty="0" smtClean="0">
                <a:latin typeface="Arial"/>
                <a:cs typeface="Arial"/>
              </a:rPr>
              <a:t>College of Engineering and Computing</a:t>
            </a:r>
          </a:p>
          <a:p>
            <a:pPr algn="ctr"/>
            <a:r>
              <a:rPr lang="en-US" b="1" dirty="0" smtClean="0">
                <a:latin typeface="Arial"/>
                <a:cs typeface="Arial"/>
              </a:rPr>
              <a:t>Florida International University</a:t>
            </a:r>
          </a:p>
          <a:p>
            <a:pPr algn="ctr"/>
            <a:r>
              <a:rPr lang="en-US" b="1" dirty="0" smtClean="0">
                <a:latin typeface="Arial"/>
                <a:cs typeface="Arial"/>
              </a:rPr>
              <a:t>Miami, Florida 33174</a:t>
            </a:r>
          </a:p>
          <a:p>
            <a:pPr algn="ctr"/>
            <a:endParaRPr lang="en-US" b="1" dirty="0" smtClean="0">
              <a:latin typeface="Arial"/>
              <a:cs typeface="Arial"/>
            </a:endParaRPr>
          </a:p>
          <a:p>
            <a:pPr algn="ctr"/>
            <a:r>
              <a:rPr lang="en-US" b="1" dirty="0" smtClean="0">
                <a:latin typeface="Arial"/>
                <a:cs typeface="Arial"/>
              </a:rPr>
              <a:t>June </a:t>
            </a:r>
            <a:r>
              <a:rPr lang="en-US" b="1" dirty="0">
                <a:latin typeface="Arial"/>
                <a:cs typeface="Arial"/>
              </a:rPr>
              <a:t>6</a:t>
            </a:r>
            <a:r>
              <a:rPr lang="en-US" b="1" dirty="0" smtClean="0">
                <a:latin typeface="Arial"/>
                <a:cs typeface="Arial"/>
              </a:rPr>
              <a:t>, 2014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066" y="5859262"/>
            <a:ext cx="922664" cy="930845"/>
          </a:xfrm>
          <a:prstGeom prst="rect">
            <a:avLst/>
          </a:prstGeom>
        </p:spPr>
      </p:pic>
      <p:pic>
        <p:nvPicPr>
          <p:cNvPr id="6" name="Picture 5" descr="fiu logo 2e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9820" y="1227758"/>
            <a:ext cx="1828800" cy="1962169"/>
          </a:xfrm>
          <a:prstGeom prst="rect">
            <a:avLst/>
          </a:prstGeom>
        </p:spPr>
      </p:pic>
      <p:pic>
        <p:nvPicPr>
          <p:cNvPr id="7" name="Picture 6" descr="fiu logo 2e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82220" y="1380158"/>
            <a:ext cx="1828800" cy="1962169"/>
          </a:xfrm>
          <a:prstGeom prst="rect">
            <a:avLst/>
          </a:prstGeom>
        </p:spPr>
      </p:pic>
      <p:pic>
        <p:nvPicPr>
          <p:cNvPr id="8" name="Picture 7" descr="fiu logo 2e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4620" y="1532558"/>
            <a:ext cx="1828800" cy="1962169"/>
          </a:xfrm>
          <a:prstGeom prst="rect">
            <a:avLst/>
          </a:prstGeom>
        </p:spPr>
      </p:pic>
      <p:pic>
        <p:nvPicPr>
          <p:cNvPr id="9" name="Picture 8" descr="fiu logo 2e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7020" y="1684958"/>
            <a:ext cx="1828800" cy="1962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3" descr="Go SOLAR Florida Email Butt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41" y="6116715"/>
            <a:ext cx="146367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19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Campus Sustainability-Transportation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6465"/>
            <a:ext cx="8229600" cy="429164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Bike Shop and Biking</a:t>
            </a:r>
          </a:p>
          <a:p>
            <a:r>
              <a:rPr lang="en-US" dirty="0" smtClean="0"/>
              <a:t>Carpool Program</a:t>
            </a:r>
          </a:p>
          <a:p>
            <a:r>
              <a:rPr lang="en-US" dirty="0" smtClean="0"/>
              <a:t>Public Transportation</a:t>
            </a:r>
          </a:p>
          <a:p>
            <a:pPr lvl="1"/>
            <a:r>
              <a:rPr lang="en-US" dirty="0" smtClean="0"/>
              <a:t>Miami Dade Transit</a:t>
            </a:r>
          </a:p>
          <a:p>
            <a:pPr lvl="1"/>
            <a:r>
              <a:rPr lang="en-US" dirty="0" smtClean="0"/>
              <a:t>Shuttle Buses</a:t>
            </a:r>
          </a:p>
          <a:p>
            <a:pPr lvl="1"/>
            <a:r>
              <a:rPr lang="en-US" dirty="0" smtClean="0"/>
              <a:t>Ticket-less Bus System</a:t>
            </a:r>
          </a:p>
          <a:p>
            <a:r>
              <a:rPr lang="en-US" dirty="0" smtClean="0"/>
              <a:t>FIU Fleet</a:t>
            </a:r>
          </a:p>
          <a:p>
            <a:pPr lvl="1"/>
            <a:r>
              <a:rPr lang="en-US" dirty="0" smtClean="0"/>
              <a:t>Entirely switched to 20% Bio-diesel splash in 2009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Go SOLAR Florida Email But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41" y="6116715"/>
            <a:ext cx="146367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066" y="5859262"/>
            <a:ext cx="922664" cy="930845"/>
          </a:xfrm>
          <a:prstGeom prst="rect">
            <a:avLst/>
          </a:prstGeom>
        </p:spPr>
      </p:pic>
      <p:pic>
        <p:nvPicPr>
          <p:cNvPr id="3074" name="Picture 2" descr="cats-shuttle-b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630" y="3683323"/>
            <a:ext cx="2839965" cy="145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data:image/jpeg;base64,/9j/4AAQSkZJRgABAQAAAQABAAD/2wCEAAkGBxQTEhUUExQWFhUXFx8YFxgXGBccIBcYGBodGBgYHBwYHCggHRwlHBcYITEhJSkrLi4uGB8zODMsNygtLisBCgoKDg0OGhAQGiwkHBwsLCwsLCwsLCwsLCwsLCwsLCwsLCwsLCwsLCwsLCwsLCwsLCwsLCwsLCwsLCwsLCsrLP/AABEIAMsA+AMBIgACEQEDEQH/xAAcAAACAgMBAQAAAAAAAAAAAAAEBQMGAAIHAQj/xABBEAACAQIEAwUGBAUDAgYDAAABAhEAAwQSITEFQVEGImFxgRMykaGxwUJS0fAHFCNicjOC4ZLxJFOissLSFTRz/8QAGQEAAwEBAQAAAAAAAAAAAAAAAAECAwQF/8QAKBEAAgICAgIBBAEFAAAAAAAAAAECESExAxJBURMEIjJCcQVhgaHh/9oADAMBAAIRAxEAPwBPdsb/AOP3qP8AkQaYvb38vuKnt265KPScitYjh0E0FcwRGo0q43bAJ/fWvDgAaKF3KfbxLpB3+Rplg+MiddD8D+h+FGYjhg+Z+1L8VwgigVpjq3ikcDNB6cm/T4H0p3wrjmIsaWrmdRvbucvI7iuenDOnukiiMPxh1gMJHx/5HpRomUbOycO7a2nIW8DZb+73SfA1ZVugjMpDA8wZFcNwvGVcQTPgdR+o+BppgMa9rWxcNvwnMh+30rVcj8mEuL0dbs82igcVeLjUaVWeHdsioy4i2RP47eo8yNxVhwuKt3lHsnV1PQ1vCUWYSi0DXBNMMLhAVBj99akt8PJHSmaoAAOlaSl6IURdiLErAoQcLII59aZcTw5uW2VGKvEoQxXvAd2SOU76Hyqp8NxXES62Lhy3MrE3HVCrZSASoUAnRhr1PnUd2i+iZYcPgCTroPCmrLUeCtuqAXHDtzYLln0k1OTSbsKojyUv4xxqxhgpvOFzGFHNo6CvOOcQe1aa5bQOV1gtlEczMcq5T2h7SviL1lybQBU22WzcLOEcjOjFgFBMRI211qW6KirOiYDtfh795bVks7NMkLokCe9O1PslL+D8Ct4dnZB70BRAARfyiPHWdzp0prQhOjQWhXjLWzPUN16Yge8da1U1qdTXlxgNqAJWucqiLVBmoi1bPOgDUITRNu1FeolS0DNYrK8dqykByN138vvU4WtLg38q89oQwMxAJ+RrmO1kka/vqKKRaqVntIswwI139fGnmC4xbfZxPQ6H50xNMPNkE/H7VmJwoK1ujj9+lEONKdENgJ4apXakN7gkyANiftVzRais2Rmbz+wpULtRzvFcGINDrevWjuT5/rXR8XggSNOv2oPiXBlIBjmPrRQ+5VMJx+NGGX6fp9Kc4PFqSHtsUfkyGD8Nj86DxnZ/SQKU3+E3LclZEdP0pA6Z07hXa+8ke1AvKOawHHmNjVt4Z2iw+I0RwG/I2jD0NcNweLuW4a+/d5KBLN5flHjNOcNxm1cgC2oYb5ixII8dI25CKtSaM3BHbopDxPi1qzi0N64ttRaYDMygszMp7onMdB0qm4btViFX+kSwA1DEHb3irFdYEmPDflT3gWIw5Nu5fK5nDhWvBZLZhMNttlrTtZHWh0e1mHOlsXbp6W7Vw/ahr/HMQ3+nhH87hA+UzTs3kXKggZtFAGkATy0GgPwpXx3j9nC2w7tmLe4qwS/l4eNN/wAkiTH4niBzK9qwlooZctJG/dife/WheH4NcVwxbcguLIyaRFwahtPIAnz9Vi3MRib6X785FMraUGLebRWMe8dekbanatexWGxhthrLKbbd3KxAAZSSARBjumYy6iKRdFownbSxbRVxPtLN1VAZbiESQIlT+IE7RVg4VxBb9pbqhgriQGEGJifI71TeKcPxguG66LdcWyqFQGFkEyWAgHMY/KdqsfZ7ilq7bCW5UooBRtwBoDp7w03H1qiWhswqC/4VLlqC80UyQdlioiay5cmsLhaBk+HtczRBIpa2NrwYgmgQz9oK1a7QQk0QmHPOgZpdv1lQ4mz41lAzndzY17aXvDyry5samtaMD/bXMdbZRcNhw4aQPeNRNhLckBypHI0bw73SY/EfrWmL4YWYspGusHSpNLNLP8zbg23zDwP2OlMbHay6ml23PiJH/FLLFpxcHvZSwmNt9aZcXueyCkAGTEHyp2RKh/w/tXYeAWKk6QR9xT7CXA0nxrmvDyr37JyBT7RduhMfGr4hCW70mAAZPoelUmZSjRHi+NR3kt57eYrmzqsxvAOpHjTWzeW7bDLsY06fCuUIWORAszpmJIHxq09h8fcztaZRBGkHbLrt013pKWclT40laLY9gFCI5UJxNAf6ajUiSYmBy+h+HiKbINKEwKhg7yZZmGg2CnINYP5aujGyvcR4fbChEQ3X37u5HMseWv0pKeFs09w2yxOjRLeCnSfIa0/4ubltne3d9kGRcrOpMxMhfWN6Ds3WuXDkve2ysGVSpWO6Q0sRtJNZdn2OhQXSwDh/D8Sl23lXQMOYOk66z09Kb43EvaVLboTbV2ysFlXzE89joBEGi8Rfa3bJa2VulgigZWy6rLkqdhmBmNIrTs3iLpfEEAd2QrEqRmUsqhVA2BUmfWtDEkGObDKqsXN5hK4cMQBKwHuc7aiW7vOoMUuVTevZr18gzl1CLrAVdlHIDzPSVmJ4PdN5LrMZuOCxk6luR9aHxPGrqXXMEpnMEdOXpSegWHZ0jsbeS7g2A1TOytJJI2KsSdTuJn7Ux7K4dLNplgKEuXC/LUt3T/06fCubcD4uA59lca2zawOvMFdiPMU34L2suC9dS9LjMLilU0AgKJAgkDT4U4zWhy427kjpNpiQSe6DqT9h0EaT/wB6r3aPBC2P5rDrD2znJGgePeBHMMNCf8Tyo3DcQt3hmXEI/hAEf7SdPWtOOXgMPdZrhICkn3Y0E9K12YrY0TGq6K67MoYeREigr1/rS3gYZcLYQgyLSg/9IoxcEzb6VSJIbuLoR7pNN14WvjXj4ADamgEuRqa4HDkiprfDudGJbIobAkgCorl2tj8aGxDx4UhkF+7WUtxeKFZQBTbp0NS2G1/20PdPd9a9ttr/ALa5jrZUcAdDrzP1pjZY668idddhSDDXwlyTtt5a0bjcWyOuU6FJ61JozU8bYKy6GSCYAlY5A7j/AIplw7FpeSHE5eo61XkvoAIUZ+ebaKKwvE4ZICoFBBOsEHXWNeVI0nPtGsDcYZbd+yy6f1VHkJBirzh1790ESDHqDIqgvjg1y1OXKrqxZTOza6RPpTDHdsm9o3sVUAmAWEkxMGOW+1axVnJPIu7X4RLOI7o7hWcoOx2IPTkfWm/8PlBa84EaKABMAGTz15CqhxF7jsWYzJk+Z1NFYTGeyCNaZhcze6Dp5HqDPOjpUi7uNWdbtHSgMHivZ3DZfQEl7cnRs2rDzDTp4jSl/Du1CEhbyNZYmO9tO+8aVN2mx1pLao6By3uzyj8UjUHXlWsOOUpKK2c0pKKtmna1AcOhBls4y9GgHMD4fpVc4Bxf2DG46bjLAmdSDOu8RUGJlreUPCzO0mdRoxM8zS9LBYqjXO6Dz+MkjWuqX9OmpJv/ACRD6yLg0WzG8QuWe/COXOtpCT7PXmZ7xgnXQaxEU+wCrYtnMMoFoORpoTLP8/oKoGIKoNHB8g33FDYzjl02DbJzJBXWSRr1B+Rmnz/Rrjj2i7J4+ZzdNDle19y65RbatbVwwImQqsCpM+W1NrmItNcuWLgALAPaIGjoRKtJ8BqOoqi9n2BDCC2YgFZIiNQe7vO0U5vcVtLcFq8CAhzW3QybRnVRPvLPLxrzbzR2uFKx1jOzEsGt905SwnoOvnO1JruJuLogOdNWHIDp9/U1YsbxYuALNy0QRDkvkYEbLleIGnXcmoOFLZspN65ba45YsFdXIkQAMsk9dOtDj9wk6gKsNx7K2ua2/UEifUbfvSrLjuMNcW3Yvd+WD3YChltDZCdBnb00oE4U3Gz2rWTSfaXF28UtnWfFo8qTY/s/eR5S4xYkySdSd5NVojDOx8L4nYv6W2Ej8BEMPQ6/CmYUVwJOLXbRi8hMbMNCPEdPSrfwTt24AGYXV6OYYeTfrPnVLk9kOHo6cRWLapDwztJavEBWyv8AkfQ+h2PpTsXIGtaXejOiYrpQ95gOdaYjHKu5pLi+Kg+7ToBhiMeANKQY3HEnepFFx+UVvYwIOrUxilLkmsp21tV91a8oAoeIPc9a1Rt/8a8xZ7g8xWi7Hn3f0rlOsoV/emNriSi2qm0rMBEtrp9fnQL3AN1B/wC/nWtz9iiKLZpdaSToJ6bV7bYREann4dP30rxB1rZLe5kaCdT73KB461SRNheGvkIyiIMH1Gg+p+NB3W1onDrofE7b1BirUEb+UH71b0QEC8CPGoiYojCcJvvqlpz6R9aKfg14FVFssWEgJ3ucHVdJkaimpWJqgS/jGKQXZl/KxJA8RNG8U4o15bRMylsIfEgkz8CKYYLsFirnvBba/wB5k/BZ+dW3hv8ADuyB/VuPc8BCj7n51txT6ytmPJTRz/DYs5dZP/H/AHogWLgEsjLPeEgiRz8xXVcN2atWb1l7FtFVcweZJYMBG+5kb0j/AImjv2D/AGsPmv8AzXSvrWqVGHwooSd4EHehUSQQeuvrvTa9wu6g9plzW/zKQwHnlOnrFb8I4WLwvroCV7p6GJHzrf6nnhCCk8+BcHHKcuqx5KqLTKxymOUg7/Ci7GEBXNcuAZT7sEsfLl8TUSLAIPIx6itSZ2k9T9hXlUto7M6NrVhrjqqyWYgDzNdl4dgktqgVVGXSQAJgVzvsHbU4oZt1UlfPY/ImunRv5ioeyZMxV09CPnUGIsgwfEH4iKLQa+v1Fa3V7vp9DSJE+JwKOIIB2/T71XMZ2VU95NDE6eU/Y07xnDcTnZrN0QfwOsgQNYIgjaiuD3DcsozAAsJIHiT+tKirKI6Yizv/AFF8d+fP0NOOFdubiQpYkfkuE/ANuKsV7Cgzp+zH/wBjSbH8CtuDKif2aVVoq09lk4Zx2ziCBmyOeT7HybY1Y7PDxzri9/gty3rbYwfwnamPA+1GKsNkgkAElWMrCgkxzGgmBVrkfkhw9HYiigQBUL2/IUNwy6160lxgVzKGgGYzCYn1opLQG9akEBUDxrKmuWxWUWBy3G/6Y/yFap7rf4/cVJjh3B/kKiI7rc+78dq5jqKDf3/fWnXZxrRLC4iseU9KTXBJAHP9aecI7NX2bNKpBgyZPlA86lptUjVSUXbJOJcIDtms5Asd5ZjnOla3eFgqATbtmZO5M+AHWRpVrwHZK2Nbju56Duj5a/OrHguH2rfuW1U9Yk/E61cISqmZ8nLC7SOc8I7OYkMTbXNrAYyoj80sBp5VaOGdn795Q9zEBQdhbEnQwe836VblqW0kVfxq8mXzyrBVOIcAu22tCyzumzl2BIJOrcuRPwq1YTDhUVQAIAGgAEjwFEha3C1UYpPBnKbkqZGqVItbRXsVRB6pqmfxMQZbTE7Zh57aVdBVP/iav9C2elz6qf0pN0VHZR8JxVrAz2tCDyJEqTseR35g0/4bxTDOScnsnI1KDTc6lRpuTqvXaqsw1ZfZm2CoIUmSR+aT1iaf8PxVt/ZhHFu6lk28twaPmMggztM1M2pXjZpxrq1krHGeC3bWZ4DWyxIuIcy6nnzU+BApXmgU8t8WxGFuFXBHgeY8Dsw85ox7OFxQkf0LnMoO7P8Adb5ean0phb8irstiMmKtHYFsp8mBX711/r5Vya92fxFplKp7QFhke33lJGu42PgYrrWH1CkiJXbp4UpCZuNz6GtmXl5j41qP/j9Kl5+opCNbWMVFgjU7VVuEcZsovsnuBWVnGsxGc5dYjYChO1HE7uGvgg5kKg5W2EHKYjUbA0t4Hi8M992u5crz3XEqCTOhjbfUxRQIulu6ryVYMPAg9enpXjW9/wB+H2pfc7MYdoa2Ck7G25HTblQPEsHewyG4uKcqOVxA++2ojmaQzbiVu4sMApt5wh3BBOx6EbV4MDbe9bW4JUsoYbSCY5edANxq41i5PsriqVdijEMuRgZyNry5UyS8Llu3dUQCAw+tAZR0jRQFEADQAcgNhQ9y4OteMcwBHMT8aHdDXQkjG2S3sUOVZQjoIrynSFbKHjB3R/lWkb+X6VJi/dH+VaTr6Vxs7Cgn318x9a6tgV2rk9094ef3rrfDthVQFyjO0tEW1rS2tEItanOeXGyqTqekdTtvQ62XGWHcaayQYPP3lIjfSaMZJABEidaC9q0n+m0HbnPwaB6xvQCHFoyB5VKKHtGAPKtmxKruyjzIotIKCKyluJ43YtxnuqJEjXcbfahb3avDLbN0OWQNlJUT3iJik+SPsfVjwVVv4kJOEB6XAfkw+9bcN7a2b95LVtWJYxJ0ipu36zg3/wAl+tDdpglTOVjF+3vS41S1FuNNLaEgHqdKPvXkuW7YeMtoEuToZMhFBGu8H1FR47DBFw1y3Km4jBz+YiBz206Uxv2Fbhl4xqpPwEGsno3Tpi2zjLipluot6zyV4kDkQevlU+GwVi73rHvfkYmRp46UjDdDBjkfChEc5tSZ/NzrfVNGVXZc+FPftOQHKHbYnbkQAZ+Bqz4TtFlYW8Uns2iQyjQjaSu49Ko3DON3LZBdTcAIIce8I2kUzx2L/mrtu7ZZJCsjB9hmO5B5CT8qmT/sJIsnaLi5t4dntTmynI4GZTqNcwkAxyMUo4Hw/wDmbQufzd4vGole6w/tiSPWp8NwW9ak2r6mdCCsBp66lSPMUpUYd2JULYvLKkgTbkHXMm46SKko17VrcRlTEtmEEJcQctJzKdZ1HOl/AVuW72eyFugggDcGeRBim3avAZcMpzu5DBg0lkIIIIUyQNY3INVPA2Iug6gHkpgn660MZcwuJSXt2DZOaCqTB0nW2ZBHiteYntH7Wy9u+mTMCouKDlzcpB1GoG00ubGYkrkdLly0sOCQQRByjfQnXYVLhOONDBQl5W99GAVhvsOsc9TpQFGcSsC5hUVUz3UAGdQGBCzPeGo0jeNqJ7PWbzYdWturKCV9m40EH8LLqPUGj+D4axcZLVuy9lpPfV4KjXWfxTGx0obhly9ba/atIrC1dKtlABJ/Nl0BmORFIZYbPbW3aVLV+29t1AXWCpgbhh4DnFMMT2lwwAJvLqJA116eXrXNuOs958wTvgiVEz3dD3W126T50rRJbKCFlomdBJiSI+1R8s0L40zouN7Z4ZVJQs7ad2CJ6weutZXOsdb9ndNsEPGzJMH0OtZQ+XkH8cS04v3B/lWhOunSvcUe6v8Al+tD4wtHdifHyoZRRrp73r966xgXaBljQSZ+Qrlz2gATDab11LhlsMCCAQcsg9Ms1cBcgyTidoAZnVTzBOoPMVv/ADwf/TeF/MBuZ2E6aV5gcKmvdX3jyHWpcOggjYliSR0zED5D51oYk2Hvzox7w100kQdY5eXhVC7YcfxFrENbt3CqhVIAjSRV8YrmJHivqRJ+a/WqN/E6wA9pgNWDSesRHypVnI4lbfjN9iM91yJ60Z2xzDF3dTlJkbxqBMetWrhV3B49wptEtbtjU6DcAwBzJ5+FK/4nW4u2Y29mR8DUx/JOim8UBdpsG4w2EcoQFtZGkRBzGB8Kn4Vg3fhd+Bp7UPPgohvoKfdszm4ZaP8A/M/FYoXsac3DcUvTN/7ZpO+n8P8A6HkS9gcIz4tGUj+nDEdRsYro3bRZwV3wAPwIqgfw0eMZHW23yIrofalZwWI8LZPw1+1aS/JkLwcdS0ZVy0gmAuvd/cVYcM04LEr0k/FD/wDWq8FbIG/Dnj1innCwWs4lQN7YI9Mw/wDlWXg18lVw+ymNCB8YrXELrWcLu90jfw/SpMZynetP1snyNuC3YZT0YfWKL7S4UDEW2Qi3nMMR16mlnDLqjLmMAnU+utH9prkm2TqA49d6c9IUdsLs8Wv4Y5bkFOTpBXwkcjpQV3CNdZ3T+pnbN3GylfQ6VoTaZg3syqjQALuw3JHQSB8ajuJbVi1lmtGJAIaCfr46VkaJB2E4pdsAQGWdGDQVbwg6HyOvjU9pcLfdWI9hcBBJWTbaDsV3T00pTa4yHMXNDtOkHwPWpb3DdmU5h+ZJnyI39RTTE0XjEWbKsgysgbVbtv3O6Cx1BjYdAaq+Nw9so14qArucqmcx1PutOhC5WjnJ6VJhcS1kA2b4OY5ShHvE/hKnQ7xrFM8Nxiw5y3VNm5tpOQHaco1XQRppQxLAFhLV+x/VtXBd9nqVcQYBgQ2zAielA3L6XMW1y6XtM0lrY7rZoiVJ0Imug8OwVoSLYDKVDBgZVmBkmZOs1Su2mEQ37JCdx1yqogbNoB098fCiwBONQVOW+zELoLqDMIMwG5UPgsTda1mZVupEkPlJ06H3uW1R3sFdXuqjMvNHKt8CNag4djLRXLqm470kT0maiTf6jDryqXtsmaywPu3D3YIOqtqOmmlZQ+OtxZabhJhTliQSNSJjqTWVClewHWKPdX/KvG5/vlUeKOiedbA71oUKuJWgLDny+tXbBoQqsvNV0kjWBHgQap/Ef/139KuGFuEWEKgscqGBudAedXEiehvhEyqAd9zHU6mtMLqCBErmzAieZAnr1oJeKN/5F34KfvU+CfMLhKMkkaEEHr9asyJTYKMBmBLMI0IA3JgCeU/rVV/ihtZ6y30EferZh5a4J/AvPqdADGk5df8AdVR/iBwu7dvWzbts4CQYHiaRS2NOxXZ9bOW+twt7S2JXTSYPKln8Uh3rB8GB+Rp72DsOmFCXFKsHbQjluKrn8QuHXXxINu2zD2YmBpMn50k0qbY3tjTjZz8IQyNFT012+BoP+Ht5f5bFIzATMAneUj7Ub2O4YbuCu2Lyssud5kaCCKo2M4JetOyG25ymJCkg+IpKmmrDyNf4evGNTxVh8q6nxtJw14dbbD/0mqJ/DjgJznEXARk7qAyO9zNdCxqzbcdVI+VW3bbRL8HHbOuCudVug/GKL4HnzEoPwwSdtetDcNWcLiV6FW/f/TQ2FxLK4ykhokR4b1nRoJ0slXuKJlXYaGJymPtWYoGRPTnv+9ae3uHC6xe2Qt0mSpOjnmVPInptSfi4KlQykHWQRqD0NXX2iu5G/D0Yd5T5/s6Ubxy53B4EHzNB8MfumpccjOsLHLmKc/xQRvsF2LrezXLlkMytM7k5h8QflXqXrhjVQQN9f34UFh1dehkQylgJHmNiOorGW3Pv3F8Cub4Mpg/AViaAd2wQWJ2DbcteYkeNFXGewZQkdVPKisMhM+yDEn8dyFA8VSSSfE1BjMMyKUfVgJnrrmB+FNAwq1xNGP8AUBtudmHPoY2NN2xQbL7ZA6DX2iDlt3o1B5yKRcQsRh7dwkENoBzEcxrtMUBhMReWcgaPHSR4U7JaLf7T+VT2tnEpkae4SNf7cp0Y+EA1mL4jaxipnItMgIVgJttm/MPeXYdarmHxdt5D91ukD4EHeiGRdAIWGkkEwRzE7j50WKgtsPet++i5fw3EAZT0hl+hoLg6gtdS5lGoaGUN4elS/wD5VsOxyvlVuRIYMPEHRvMUbg8bYdva5bdq4VyzlzWm5yRup8aiUbGmA28FlUlLyoTIyNsdY5nQEVlbcV4xiLJgqgXk1u3bKnyaDXtT1l7/ANDpDHEN3V8/1rcGhsQ3dUeP61sraVYEPET/AOHf0q5cFebNv/BfoKpXED/4d/SrZ2ff+ha/wH0q4bInocPiQuhknoAT9KlgOBIMEjeQdAaBxBH4vdI1/fw+Nb4BlmF1G5OYsJ6SecfSrMxfxTh+a8cl25ayWc65W0LBjqwO/Kn+AxquiEkBigYidRKhj9RSHjfC0xF9VcsP6TEFWI1zDeN99jS98WxRD+ZQrkaQmQB2/wClD8ai6ZVWi72cXbYwrqT0DA+P0pRxYYi7f9lZvexCWxcJyhszMzAAz+EZfnQ/D1tjFOP5cls/dvBRCj2a6Ftxpp60TxzBO9wXMPdCYhF1U6h0JMBh0kGD507tBpjXgmKa7ZR3EMRDDoynK3pINMMtVTB8fXNauX2Fk5Llt1YwBcVkkePMjwNZgTcxIRVvugS1mzIQc7s7KpJO6gJMc5pdloOpbQta3RofKqyl7E32XJe9kwtSwyKym4txkbfUCVG3WnfC8X7WyjkQWXUeOx+YNUpJ4E1RyCxixa/mUKsc4K90TEZhJ6b0NZvFGS4N11oy5a/8TfWPxN/7j+tA24gTtzqDX0x1xzF2yyXbawtxQWCjZ9c0VrdFu+ii7LAaLcXVl8P7h4HUUq4jjbPsill7hJIIkAKNe9Ec6G4Rcdc2YGDtQpYpg45tBOK4a1poALWyNHWIPhrz8N6dcNwq5FkmY66UPhsXoREqfeRhof31GtGYWwGH9JjoNbZ1YDwM94eO9OeY0hQdSyG2rajaR8akNvpr6tWmHtz+IeoOvzplhMH4g/7iPlWBsDokcj6Mar/abD/1R/cnP1GpNXZcOiKS2UR1c/pVM7XY227KLbSyhpI1HKIPOtIoiTIeBcJuXEk5UUaFm366eG3Os4lhsNbkG8zN0AFJ8NxJspUkxMESYkc/A1DftQMyS3gdx+o8vhTaJTPL1m22ipA/MSZoezjzaaA2YfvfrQpxBY67Dl5UPSKHovpcEaDXUHY+lRPgChORoPSZB9f1pQGoyxjiN9qLEkE2OIsndbuzuCJU+h+orKmtstzu6HwO3/B8aynYdRzim0Xzr1GqHFN3V869RqANeIN/Qb0qzdmrn9C1/iKqmPb+i3pTzsnaAtK8mWEEEkgQTsNhVR2TLRaHXMImPHQ/XSssOiGGclo3bbXoB3R8K0R6mRgd4NWYg/FOF2sTlLOwKyAUfLodSNN9qJs8HQFY91VC5fAIyb/7vlWXLCQe6OsDSY8qit3Un3ridRrpr5eHwNKkO2e4HBYm04h7bWyVz5gwbRQsgzEworfjiXrdxcRYT2hC5LiTBZZzKQeoM/GpbDEardBGvveXUnQDSihcuDkGEdYk0dR2KuD4K5mtvetgNca67rGYJmy5VPLZRW/D8QuHYPchLbZ7eY6BWS67ID0BVjHl401TGnYow38dQJ/X4VsMdacZWgyNQwkfMRvS6eh9hBhMIb9xCLly0Li3nUoYJU3gRMjYhpq1YPDLatrbX3VECfv41qj2yQwKEgQCI0BjTyOnyqYmiMaFKVnH+OKVx14DfMfnBpXbG48SKsHaO0P/AMm4JgGDMTug+9I8SuW44Gve08ZqfJr+qBE4PeUxlzDkQR6b1Y8JgyEBuW2BjWMp9d6bYbhrFVOuoGmYcxtEyKKXh4XViyjqZA+J0rN2aKhPbw6RqHH+0/YVBicEUYOjn6EHSP8AvTbG8Sw9sHvuzdN/tSbGcauXAVU5V6aD4x/zVRUiZOLGWB4mjkC9Cn/zABB/yHI+Ne8U4wbbZLdrKeTNz8RG4PWq2zgc9qPsY0ZcjjPb6c1PVTyPhtWlKzO3QJisa7++xY9Cdp8KW4toYHrTlOAvdabbqbf5vxDwK8j47U/wHAbVnXLnbmW1PzoFaKdeurcWLg8nXRh5/mHnS65Ze1qCHt/mG3rzU+ddMYDYKPgPvSLjHELVuQQhJ0IAEDzIGvlQ0NSKqpt3d9G6jf1/N+9aDxGAZNd1/MPv0PnRlqwl4yrBLk7GFVvKPdNeriXtNluKQft4/mFQykLEWpRZkUwu2EcSkK3/AKT91Py8qBvh1MNp++UaEeVZtMZsbXNdD4VlRB2/YNZS+5BTLBibmiedbo1CZWcgKpIHpRowjx3mVBMaanXlJmtLGD4wzaI5mIovhXHksott1bTmIO5n71gw6BspLEgSSfhE/aaXYiyJiArbwdYWd56mhOhNWXHB8ds3PduL5NK/WKbWbo61yy5b35GDoeg51rwzFXELZHZY6MRpry51an7IfGditPU4euaYXtffT3srjxEEDzH6U7wvbW0f9RWTx94eWmvypqaJcGXH2an8I+HKtBhAPcZlPmf3z+lA4Hi1m77lxT4TB+Bg0yVqsg9VLknvyNY0AjoOdY15h79oMJ5QeehjWpFapUegAUXLM6oUJ8x0108h8KNwWULCmRPw6D4VuCDvS3iXD2Zke1cNorIgAFWzR7y89qTY0Untp3eJIeoXbyNIuKGLtw68j8hR/b32qX0a8yEwMvs1IkA8wSfGq6MdmLlpg7afLSsv2Nl+JauG8YzLkYiYhLhk5fA9R48qB4ndvhstxjp4yCORBG4pNYfKfDp96e4PFo65LklORG6eI8PCrTJeBdPOort6OenWiL/D7obIgzA6h/wkfr4U74R2VAOa53iOuw8hyoDAjweBu3zCDKp/Ew+g51ZsB2atohDM2Y/i315abR4U7TKghBr1/e9atcjpPnTolsqeJtXcM4IJXow2YdD+hpxw/ja3dD3X6cm/x8fCo+McVUBkMMTusbc5PSqhbxyZonyPKen/ADRdBVjbjfaOCVWVjSNQT59KqeJvs51PkKsGMtrd/wBTeNLgGo6ZvzD51pheDZCC0GdiNRFS02WmkKcNhbmhCn5U3DvlC3bTOniDK/4ty8tqsHDsGqwW89qYNd8vQ/OnRLkUPFYEr3rJLKNwRDL4FeY8R8q2wN3OCCoIXUqdukjmDryq347Hi0pc+niem3xqoribV8nPCOTIdR3TPJlH1FTJVopOwm3bRvdJB5KYn0/N9fCvaX4jCvb0YCDsQZB8iKyo7LyVY/8AbN7raFicpX8KxueU1E7xlDDMoKi2dyW5sahwdwsLgYyPaFfSNq9ssRddB7qosDpQB7c0AD99Bz3LOW0EDkKgxG0Ocy7lurTosDkK2HduBF0XITHjmGvzrT3bgUaLlLR4yNfnTAHvroc235hzM6L1pdhfeaTH3M7UzbRgo2ykx4zvS7A++3l96Bk2T4/JjFZl6fDr1NbDmOiiPXevX28iB6aVIEYAjw+YH11png+MX7WiXWHgTKnrodqXsdR4z8hpWAakctNPnRoKLbgu3V0f6ltWHPLKkee4+FPcH2ww7e8zWz/eDHxWR8a5ijnKp56D40NiXMkTpVqbJcEd1wePt3BKOrD+0g/Sii1fPVq4VMqSp6gkH4irl2W7QYkuqNdZl096Dz6kTVqVkOFB/wDE0DPZJ5q4HnpH1qgrc8TtrV+/iedLJ5977VRMEoJM1Etlx0W7CpbxNpUIC3Aoyn0+Y8KDw3CXRz7QkHw2jqOtB3GKlSND4VbLxzYYM2rAAg1aVkN0AYTFNZMHVTuvLzHQ0/sYr2qyp7u0ePQ1X7olTPIaUNwu+yXlymMxg+I8aaEWq9iBbEsYUbkzpVc4vx8fgMDk3M+Q5edA9osW7XmQsSo2HKY3qsXGJOtKToqMQjE40uY2HTr51FZQtAG9RDenvCEAWY1qNlvARgcGwWJk+P0FTWMU9lojSdVbbz8D4044agzbcqk4/YU2ixHeBgHwmtNGV5JcNi1uiVO26ncfqPGtbzAAkkAASSeQqqC4VMqSCDoRR3aW4ctoz7yy3iYGtF4sdCbjONN1pGgGw8OZ8zzpajEGpVOlHYS0CNRNZJ2zTRrheJlRGhU7q2oOm/gfGso+1grZGqDf97VlUT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6" descr="data:image/jpeg;base64,/9j/4AAQSkZJRgABAQAAAQABAAD/2wCEAAkGBxQTEhUUExQWFhUXFx8YFxgXGBccIBcYGBodGBgYHBwYHCggHRwlHBcYITEhJSkrLi4uGB8zODMsNygtLisBCgoKDg0OGhAQGiwkHBwsLCwsLCwsLCwsLCwsLCwsLCwsLCwsLCwsLCwsLCwsLCwsLCwsLCwsLCwsLCwsLCsrLP/AABEIAMsA+AMBIgACEQEDEQH/xAAcAAACAgMBAQAAAAAAAAAAAAAEBQMGAAIHAQj/xABBEAACAQIEAwUGBAUDAgYDAAABAhEAAwQSITEFQVEGImFxgRMykaGxwUJS0fAHFCNicjOC4ZLxJFOissLSFTRz/8QAGQEAAwEBAQAAAAAAAAAAAAAAAAECAwQF/8QAKBEAAgICAgIBBAEFAAAAAAAAAAECESExAxJBURMEIjJCcQVhgaHh/9oADAMBAAIRAxEAPwBPdsb/AOP3qP8AkQaYvb38vuKnt265KPScitYjh0E0FcwRGo0q43bAJ/fWvDgAaKF3KfbxLpB3+Rplg+MiddD8D+h+FGYjhg+Z+1L8VwgigVpjq3ikcDNB6cm/T4H0p3wrjmIsaWrmdRvbucvI7iuenDOnukiiMPxh1gMJHx/5HpRomUbOycO7a2nIW8DZb+73SfA1ZVugjMpDA8wZFcNwvGVcQTPgdR+o+BppgMa9rWxcNvwnMh+30rVcj8mEuL0dbs82igcVeLjUaVWeHdsioy4i2RP47eo8yNxVhwuKt3lHsnV1PQ1vCUWYSi0DXBNMMLhAVBj99akt8PJHSmaoAAOlaSl6IURdiLErAoQcLII59aZcTw5uW2VGKvEoQxXvAd2SOU76Hyqp8NxXES62Lhy3MrE3HVCrZSASoUAnRhr1PnUd2i+iZYcPgCTroPCmrLUeCtuqAXHDtzYLln0k1OTSbsKojyUv4xxqxhgpvOFzGFHNo6CvOOcQe1aa5bQOV1gtlEczMcq5T2h7SviL1lybQBU22WzcLOEcjOjFgFBMRI211qW6KirOiYDtfh795bVks7NMkLokCe9O1PslL+D8Ct4dnZB70BRAARfyiPHWdzp0prQhOjQWhXjLWzPUN16Yge8da1U1qdTXlxgNqAJWucqiLVBmoi1bPOgDUITRNu1FeolS0DNYrK8dqykByN138vvU4WtLg38q89oQwMxAJ+RrmO1kka/vqKKRaqVntIswwI139fGnmC4xbfZxPQ6H50xNMPNkE/H7VmJwoK1ujj9+lEONKdENgJ4apXakN7gkyANiftVzRais2Rmbz+wpULtRzvFcGINDrevWjuT5/rXR8XggSNOv2oPiXBlIBjmPrRQ+5VMJx+NGGX6fp9Kc4PFqSHtsUfkyGD8Nj86DxnZ/SQKU3+E3LclZEdP0pA6Z07hXa+8ke1AvKOawHHmNjVt4Z2iw+I0RwG/I2jD0NcNweLuW4a+/d5KBLN5flHjNOcNxm1cgC2oYb5ixII8dI25CKtSaM3BHbopDxPi1qzi0N64ttRaYDMygszMp7onMdB0qm4btViFX+kSwA1DEHb3irFdYEmPDflT3gWIw5Nu5fK5nDhWvBZLZhMNttlrTtZHWh0e1mHOlsXbp6W7Vw/ahr/HMQ3+nhH87hA+UzTs3kXKggZtFAGkATy0GgPwpXx3j9nC2w7tmLe4qwS/l4eNN/wAkiTH4niBzK9qwlooZctJG/dife/WheH4NcVwxbcguLIyaRFwahtPIAnz9Vi3MRib6X785FMraUGLebRWMe8dekbanatexWGxhthrLKbbd3KxAAZSSARBjumYy6iKRdFownbSxbRVxPtLN1VAZbiESQIlT+IE7RVg4VxBb9pbqhgriQGEGJifI71TeKcPxguG66LdcWyqFQGFkEyWAgHMY/KdqsfZ7ilq7bCW5UooBRtwBoDp7w03H1qiWhswqC/4VLlqC80UyQdlioiay5cmsLhaBk+HtczRBIpa2NrwYgmgQz9oK1a7QQk0QmHPOgZpdv1lQ4mz41lAzndzY17aXvDyry5samtaMD/bXMdbZRcNhw4aQPeNRNhLckBypHI0bw73SY/EfrWmL4YWYspGusHSpNLNLP8zbg23zDwP2OlMbHay6ml23PiJH/FLLFpxcHvZSwmNt9aZcXueyCkAGTEHyp2RKh/w/tXYeAWKk6QR9xT7CXA0nxrmvDyr37JyBT7RduhMfGr4hCW70mAAZPoelUmZSjRHi+NR3kt57eYrmzqsxvAOpHjTWzeW7bDLsY06fCuUIWORAszpmJIHxq09h8fcztaZRBGkHbLrt013pKWclT40laLY9gFCI5UJxNAf6ajUiSYmBy+h+HiKbINKEwKhg7yZZmGg2CnINYP5aujGyvcR4fbChEQ3X37u5HMseWv0pKeFs09w2yxOjRLeCnSfIa0/4ubltne3d9kGRcrOpMxMhfWN6Ds3WuXDkve2ysGVSpWO6Q0sRtJNZdn2OhQXSwDh/D8Sl23lXQMOYOk66z09Kb43EvaVLboTbV2ysFlXzE89joBEGi8Rfa3bJa2VulgigZWy6rLkqdhmBmNIrTs3iLpfEEAd2QrEqRmUsqhVA2BUmfWtDEkGObDKqsXN5hK4cMQBKwHuc7aiW7vOoMUuVTevZr18gzl1CLrAVdlHIDzPSVmJ4PdN5LrMZuOCxk6luR9aHxPGrqXXMEpnMEdOXpSegWHZ0jsbeS7g2A1TOytJJI2KsSdTuJn7Ux7K4dLNplgKEuXC/LUt3T/06fCubcD4uA59lca2zawOvMFdiPMU34L2suC9dS9LjMLilU0AgKJAgkDT4U4zWhy427kjpNpiQSe6DqT9h0EaT/wB6r3aPBC2P5rDrD2znJGgePeBHMMNCf8Tyo3DcQt3hmXEI/hAEf7SdPWtOOXgMPdZrhICkn3Y0E9K12YrY0TGq6K67MoYeREigr1/rS3gYZcLYQgyLSg/9IoxcEzb6VSJIbuLoR7pNN14WvjXj4ADamgEuRqa4HDkiprfDudGJbIobAkgCorl2tj8aGxDx4UhkF+7WUtxeKFZQBTbp0NS2G1/20PdPd9a9ttr/ALa5jrZUcAdDrzP1pjZY668idddhSDDXwlyTtt5a0bjcWyOuU6FJ61JozU8bYKy6GSCYAlY5A7j/AIplw7FpeSHE5eo61XkvoAIUZ+ebaKKwvE4ZICoFBBOsEHXWNeVI0nPtGsDcYZbd+yy6f1VHkJBirzh1790ESDHqDIqgvjg1y1OXKrqxZTOza6RPpTDHdsm9o3sVUAmAWEkxMGOW+1axVnJPIu7X4RLOI7o7hWcoOx2IPTkfWm/8PlBa84EaKABMAGTz15CqhxF7jsWYzJk+Z1NFYTGeyCNaZhcze6Dp5HqDPOjpUi7uNWdbtHSgMHivZ3DZfQEl7cnRs2rDzDTp4jSl/Du1CEhbyNZYmO9tO+8aVN2mx1pLao6By3uzyj8UjUHXlWsOOUpKK2c0pKKtmna1AcOhBls4y9GgHMD4fpVc4Bxf2DG46bjLAmdSDOu8RUGJlreUPCzO0mdRoxM8zS9LBYqjXO6Dz+MkjWuqX9OmpJv/ACRD6yLg0WzG8QuWe/COXOtpCT7PXmZ7xgnXQaxEU+wCrYtnMMoFoORpoTLP8/oKoGIKoNHB8g33FDYzjl02DbJzJBXWSRr1B+Rmnz/Rrjj2i7J4+ZzdNDle19y65RbatbVwwImQqsCpM+W1NrmItNcuWLgALAPaIGjoRKtJ8BqOoqi9n2BDCC2YgFZIiNQe7vO0U5vcVtLcFq8CAhzW3QybRnVRPvLPLxrzbzR2uFKx1jOzEsGt905SwnoOvnO1JruJuLogOdNWHIDp9/U1YsbxYuALNy0QRDkvkYEbLleIGnXcmoOFLZspN65ba45YsFdXIkQAMsk9dOtDj9wk6gKsNx7K2ua2/UEifUbfvSrLjuMNcW3Yvd+WD3YChltDZCdBnb00oE4U3Gz2rWTSfaXF28UtnWfFo8qTY/s/eR5S4xYkySdSd5NVojDOx8L4nYv6W2Ej8BEMPQ6/CmYUVwJOLXbRi8hMbMNCPEdPSrfwTt24AGYXV6OYYeTfrPnVLk9kOHo6cRWLapDwztJavEBWyv8AkfQ+h2PpTsXIGtaXejOiYrpQ95gOdaYjHKu5pLi+Kg+7ToBhiMeANKQY3HEnepFFx+UVvYwIOrUxilLkmsp21tV91a8oAoeIPc9a1Rt/8a8xZ7g8xWi7Hn3f0rlOsoV/emNriSi2qm0rMBEtrp9fnQL3AN1B/wC/nWtz9iiKLZpdaSToJ6bV7bYREann4dP30rxB1rZLe5kaCdT73KB461SRNheGvkIyiIMH1Gg+p+NB3W1onDrofE7b1BirUEb+UH71b0QEC8CPGoiYojCcJvvqlpz6R9aKfg14FVFssWEgJ3ucHVdJkaimpWJqgS/jGKQXZl/KxJA8RNG8U4o15bRMylsIfEgkz8CKYYLsFirnvBba/wB5k/BZ+dW3hv8ADuyB/VuPc8BCj7n51txT6ytmPJTRz/DYs5dZP/H/AHogWLgEsjLPeEgiRz8xXVcN2atWb1l7FtFVcweZJYMBG+5kb0j/AImjv2D/AGsPmv8AzXSvrWqVGHwooSd4EHehUSQQeuvrvTa9wu6g9plzW/zKQwHnlOnrFb8I4WLwvroCV7p6GJHzrf6nnhCCk8+BcHHKcuqx5KqLTKxymOUg7/Ci7GEBXNcuAZT7sEsfLl8TUSLAIPIx6itSZ2k9T9hXlUto7M6NrVhrjqqyWYgDzNdl4dgktqgVVGXSQAJgVzvsHbU4oZt1UlfPY/ImunRv5ioeyZMxV09CPnUGIsgwfEH4iKLQa+v1Fa3V7vp9DSJE+JwKOIIB2/T71XMZ2VU95NDE6eU/Y07xnDcTnZrN0QfwOsgQNYIgjaiuD3DcsozAAsJIHiT+tKirKI6Yizv/AFF8d+fP0NOOFdubiQpYkfkuE/ANuKsV7Cgzp+zH/wBjSbH8CtuDKif2aVVoq09lk4Zx2ziCBmyOeT7HybY1Y7PDxzri9/gty3rbYwfwnamPA+1GKsNkgkAElWMrCgkxzGgmBVrkfkhw9HYiigQBUL2/IUNwy6160lxgVzKGgGYzCYn1opLQG9akEBUDxrKmuWxWUWBy3G/6Y/yFap7rf4/cVJjh3B/kKiI7rc+78dq5jqKDf3/fWnXZxrRLC4iseU9KTXBJAHP9aecI7NX2bNKpBgyZPlA86lptUjVSUXbJOJcIDtms5Asd5ZjnOla3eFgqATbtmZO5M+AHWRpVrwHZK2Nbju56Duj5a/OrHguH2rfuW1U9Yk/E61cISqmZ8nLC7SOc8I7OYkMTbXNrAYyoj80sBp5VaOGdn795Q9zEBQdhbEnQwe836VblqW0kVfxq8mXzyrBVOIcAu22tCyzumzl2BIJOrcuRPwq1YTDhUVQAIAGgAEjwFEha3C1UYpPBnKbkqZGqVItbRXsVRB6pqmfxMQZbTE7Zh57aVdBVP/iav9C2elz6qf0pN0VHZR8JxVrAz2tCDyJEqTseR35g0/4bxTDOScnsnI1KDTc6lRpuTqvXaqsw1ZfZm2CoIUmSR+aT1iaf8PxVt/ZhHFu6lk28twaPmMggztM1M2pXjZpxrq1krHGeC3bWZ4DWyxIuIcy6nnzU+BApXmgU8t8WxGFuFXBHgeY8Dsw85ox7OFxQkf0LnMoO7P8Adb5ean0phb8irstiMmKtHYFsp8mBX711/r5Vya92fxFplKp7QFhke33lJGu42PgYrrWH1CkiJXbp4UpCZuNz6GtmXl5j41qP/j9Kl5+opCNbWMVFgjU7VVuEcZsovsnuBWVnGsxGc5dYjYChO1HE7uGvgg5kKg5W2EHKYjUbA0t4Hi8M992u5crz3XEqCTOhjbfUxRQIulu6ryVYMPAg9enpXjW9/wB+H2pfc7MYdoa2Ck7G25HTblQPEsHewyG4uKcqOVxA++2ojmaQzbiVu4sMApt5wh3BBOx6EbV4MDbe9bW4JUsoYbSCY5edANxq41i5PsriqVdijEMuRgZyNry5UyS8Llu3dUQCAw+tAZR0jRQFEADQAcgNhQ9y4OteMcwBHMT8aHdDXQkjG2S3sUOVZQjoIrynSFbKHjB3R/lWkb+X6VJi/dH+VaTr6Vxs7Cgn318x9a6tgV2rk9094ef3rrfDthVQFyjO0tEW1rS2tEItanOeXGyqTqekdTtvQ62XGWHcaayQYPP3lIjfSaMZJABEidaC9q0n+m0HbnPwaB6xvQCHFoyB5VKKHtGAPKtmxKruyjzIotIKCKyluJ43YtxnuqJEjXcbfahb3avDLbN0OWQNlJUT3iJik+SPsfVjwVVv4kJOEB6XAfkw+9bcN7a2b95LVtWJYxJ0ipu36zg3/wAl+tDdpglTOVjF+3vS41S1FuNNLaEgHqdKPvXkuW7YeMtoEuToZMhFBGu8H1FR47DBFw1y3Km4jBz+YiBz206Uxv2Fbhl4xqpPwEGsno3Tpi2zjLipluot6zyV4kDkQevlU+GwVi73rHvfkYmRp46UjDdDBjkfChEc5tSZ/NzrfVNGVXZc+FPftOQHKHbYnbkQAZ+Bqz4TtFlYW8Uns2iQyjQjaSu49Ko3DON3LZBdTcAIIce8I2kUzx2L/mrtu7ZZJCsjB9hmO5B5CT8qmT/sJIsnaLi5t4dntTmynI4GZTqNcwkAxyMUo4Hw/wDmbQufzd4vGole6w/tiSPWp8NwW9ak2r6mdCCsBp66lSPMUpUYd2JULYvLKkgTbkHXMm46SKko17VrcRlTEtmEEJcQctJzKdZ1HOl/AVuW72eyFugggDcGeRBim3avAZcMpzu5DBg0lkIIIIUyQNY3INVPA2Iug6gHkpgn660MZcwuJSXt2DZOaCqTB0nW2ZBHiteYntH7Wy9u+mTMCouKDlzcpB1GoG00ubGYkrkdLly0sOCQQRByjfQnXYVLhOONDBQl5W99GAVhvsOsc9TpQFGcSsC5hUVUz3UAGdQGBCzPeGo0jeNqJ7PWbzYdWturKCV9m40EH8LLqPUGj+D4axcZLVuy9lpPfV4KjXWfxTGx0obhly9ba/atIrC1dKtlABJ/Nl0BmORFIZYbPbW3aVLV+29t1AXWCpgbhh4DnFMMT2lwwAJvLqJA116eXrXNuOs958wTvgiVEz3dD3W126T50rRJbKCFlomdBJiSI+1R8s0L40zouN7Z4ZVJQs7ad2CJ6weutZXOsdb9ndNsEPGzJMH0OtZQ+XkH8cS04v3B/lWhOunSvcUe6v8Al+tD4wtHdifHyoZRRrp73r966xgXaBljQSZ+Qrlz2gATDab11LhlsMCCAQcsg9Ms1cBcgyTidoAZnVTzBOoPMVv/ADwf/TeF/MBuZ2E6aV5gcKmvdX3jyHWpcOggjYliSR0zED5D51oYk2Hvzox7w100kQdY5eXhVC7YcfxFrENbt3CqhVIAjSRV8YrmJHivqRJ+a/WqN/E6wA9pgNWDSesRHypVnI4lbfjN9iM91yJ60Z2xzDF3dTlJkbxqBMetWrhV3B49wptEtbtjU6DcAwBzJ5+FK/4nW4u2Y29mR8DUx/JOim8UBdpsG4w2EcoQFtZGkRBzGB8Kn4Vg3fhd+Bp7UPPgohvoKfdszm4ZaP8A/M/FYoXsac3DcUvTN/7ZpO+n8P8A6HkS9gcIz4tGUj+nDEdRsYro3bRZwV3wAPwIqgfw0eMZHW23yIrofalZwWI8LZPw1+1aS/JkLwcdS0ZVy0gmAuvd/cVYcM04LEr0k/FD/wDWq8FbIG/Dnj1innCwWs4lQN7YI9Mw/wDlWXg18lVw+ymNCB8YrXELrWcLu90jfw/SpMZynetP1snyNuC3YZT0YfWKL7S4UDEW2Qi3nMMR16mlnDLqjLmMAnU+utH9prkm2TqA49d6c9IUdsLs8Wv4Y5bkFOTpBXwkcjpQV3CNdZ3T+pnbN3GylfQ6VoTaZg3syqjQALuw3JHQSB8ajuJbVi1lmtGJAIaCfr46VkaJB2E4pdsAQGWdGDQVbwg6HyOvjU9pcLfdWI9hcBBJWTbaDsV3T00pTa4yHMXNDtOkHwPWpb3DdmU5h+ZJnyI39RTTE0XjEWbKsgysgbVbtv3O6Cx1BjYdAaq+Nw9so14qArucqmcx1PutOhC5WjnJ6VJhcS1kA2b4OY5ShHvE/hKnQ7xrFM8Nxiw5y3VNm5tpOQHaco1XQRppQxLAFhLV+x/VtXBd9nqVcQYBgQ2zAielA3L6XMW1y6XtM0lrY7rZoiVJ0Imug8OwVoSLYDKVDBgZVmBkmZOs1Su2mEQ37JCdx1yqogbNoB098fCiwBONQVOW+zELoLqDMIMwG5UPgsTda1mZVupEkPlJ06H3uW1R3sFdXuqjMvNHKt8CNag4djLRXLqm470kT0maiTf6jDryqXtsmaywPu3D3YIOqtqOmmlZQ+OtxZabhJhTliQSNSJjqTWVClewHWKPdX/KvG5/vlUeKOiedbA71oUKuJWgLDny+tXbBoQqsvNV0kjWBHgQap/Ef/139KuGFuEWEKgscqGBudAedXEiehvhEyqAd9zHU6mtMLqCBErmzAieZAnr1oJeKN/5F34KfvU+CfMLhKMkkaEEHr9asyJTYKMBmBLMI0IA3JgCeU/rVV/ihtZ6y30EferZh5a4J/AvPqdADGk5df8AdVR/iBwu7dvWzbts4CQYHiaRS2NOxXZ9bOW+twt7S2JXTSYPKln8Uh3rB8GB+Rp72DsOmFCXFKsHbQjluKrn8QuHXXxINu2zD2YmBpMn50k0qbY3tjTjZz8IQyNFT012+BoP+Ht5f5bFIzATMAneUj7Ub2O4YbuCu2Lyssud5kaCCKo2M4JetOyG25ymJCkg+IpKmmrDyNf4evGNTxVh8q6nxtJw14dbbD/0mqJ/DjgJznEXARk7qAyO9zNdCxqzbcdVI+VW3bbRL8HHbOuCudVug/GKL4HnzEoPwwSdtetDcNWcLiV6FW/f/TQ2FxLK4ykhokR4b1nRoJ0slXuKJlXYaGJymPtWYoGRPTnv+9ae3uHC6xe2Qt0mSpOjnmVPInptSfi4KlQykHWQRqD0NXX2iu5G/D0Yd5T5/s6Ubxy53B4EHzNB8MfumpccjOsLHLmKc/xQRvsF2LrezXLlkMytM7k5h8QflXqXrhjVQQN9f34UFh1dehkQylgJHmNiOorGW3Pv3F8Cub4Mpg/AViaAd2wQWJ2DbcteYkeNFXGewZQkdVPKisMhM+yDEn8dyFA8VSSSfE1BjMMyKUfVgJnrrmB+FNAwq1xNGP8AUBtudmHPoY2NN2xQbL7ZA6DX2iDlt3o1B5yKRcQsRh7dwkENoBzEcxrtMUBhMReWcgaPHSR4U7JaLf7T+VT2tnEpkae4SNf7cp0Y+EA1mL4jaxipnItMgIVgJttm/MPeXYdarmHxdt5D91ukD4EHeiGRdAIWGkkEwRzE7j50WKgtsPet++i5fw3EAZT0hl+hoLg6gtdS5lGoaGUN4elS/wD5VsOxyvlVuRIYMPEHRvMUbg8bYdva5bdq4VyzlzWm5yRup8aiUbGmA28FlUlLyoTIyNsdY5nQEVlbcV4xiLJgqgXk1u3bKnyaDXtT1l7/ANDpDHEN3V8/1rcGhsQ3dUeP61sraVYEPET/AOHf0q5cFebNv/BfoKpXED/4d/SrZ2ff+ha/wH0q4bInocPiQuhknoAT9KlgOBIMEjeQdAaBxBH4vdI1/fw+Nb4BlmF1G5OYsJ6SecfSrMxfxTh+a8cl25ayWc65W0LBjqwO/Kn+AxquiEkBigYidRKhj9RSHjfC0xF9VcsP6TEFWI1zDeN99jS98WxRD+ZQrkaQmQB2/wClD8ai6ZVWi72cXbYwrqT0DA+P0pRxYYi7f9lZvexCWxcJyhszMzAAz+EZfnQ/D1tjFOP5cls/dvBRCj2a6Ftxpp60TxzBO9wXMPdCYhF1U6h0JMBh0kGD507tBpjXgmKa7ZR3EMRDDoynK3pINMMtVTB8fXNauX2Fk5Llt1YwBcVkkePMjwNZgTcxIRVvugS1mzIQc7s7KpJO6gJMc5pdloOpbQta3RofKqyl7E32XJe9kwtSwyKym4txkbfUCVG3WnfC8X7WyjkQWXUeOx+YNUpJ4E1RyCxixa/mUKsc4K90TEZhJ6b0NZvFGS4N11oy5a/8TfWPxN/7j+tA24gTtzqDX0x1xzF2yyXbawtxQWCjZ9c0VrdFu+ii7LAaLcXVl8P7h4HUUq4jjbPsill7hJIIkAKNe9Ec6G4Rcdc2YGDtQpYpg45tBOK4a1poALWyNHWIPhrz8N6dcNwq5FkmY66UPhsXoREqfeRhof31GtGYWwGH9JjoNbZ1YDwM94eO9OeY0hQdSyG2rajaR8akNvpr6tWmHtz+IeoOvzplhMH4g/7iPlWBsDokcj6Mar/abD/1R/cnP1GpNXZcOiKS2UR1c/pVM7XY227KLbSyhpI1HKIPOtIoiTIeBcJuXEk5UUaFm366eG3Os4lhsNbkG8zN0AFJ8NxJspUkxMESYkc/A1DftQMyS3gdx+o8vhTaJTPL1m22ipA/MSZoezjzaaA2YfvfrQpxBY67Dl5UPSKHovpcEaDXUHY+lRPgChORoPSZB9f1pQGoyxjiN9qLEkE2OIsndbuzuCJU+h+orKmtstzu6HwO3/B8aynYdRzim0Xzr1GqHFN3V869RqANeIN/Qb0qzdmrn9C1/iKqmPb+i3pTzsnaAtK8mWEEEkgQTsNhVR2TLRaHXMImPHQ/XSssOiGGclo3bbXoB3R8K0R6mRgd4NWYg/FOF2sTlLOwKyAUfLodSNN9qJs8HQFY91VC5fAIyb/7vlWXLCQe6OsDSY8qit3Un3ridRrpr5eHwNKkO2e4HBYm04h7bWyVz5gwbRQsgzEworfjiXrdxcRYT2hC5LiTBZZzKQeoM/GpbDEardBGvveXUnQDSihcuDkGEdYk0dR2KuD4K5mtvetgNca67rGYJmy5VPLZRW/D8QuHYPchLbZ7eY6BWS67ID0BVjHl401TGnYow38dQJ/X4VsMdacZWgyNQwkfMRvS6eh9hBhMIb9xCLly0Li3nUoYJU3gRMjYhpq1YPDLatrbX3VECfv41qj2yQwKEgQCI0BjTyOnyqYmiMaFKVnH+OKVx14DfMfnBpXbG48SKsHaO0P/AMm4JgGDMTug+9I8SuW44Gve08ZqfJr+qBE4PeUxlzDkQR6b1Y8JgyEBuW2BjWMp9d6bYbhrFVOuoGmYcxtEyKKXh4XViyjqZA+J0rN2aKhPbw6RqHH+0/YVBicEUYOjn6EHSP8AvTbG8Sw9sHvuzdN/tSbGcauXAVU5V6aD4x/zVRUiZOLGWB4mjkC9Cn/zABB/yHI+Ne8U4wbbZLdrKeTNz8RG4PWq2zgc9qPsY0ZcjjPb6c1PVTyPhtWlKzO3QJisa7++xY9Cdp8KW4toYHrTlOAvdabbqbf5vxDwK8j47U/wHAbVnXLnbmW1PzoFaKdeurcWLg8nXRh5/mHnS65Ze1qCHt/mG3rzU+ddMYDYKPgPvSLjHELVuQQhJ0IAEDzIGvlQ0NSKqpt3d9G6jf1/N+9aDxGAZNd1/MPv0PnRlqwl4yrBLk7GFVvKPdNeriXtNluKQft4/mFQykLEWpRZkUwu2EcSkK3/AKT91Py8qBvh1MNp++UaEeVZtMZsbXNdD4VlRB2/YNZS+5BTLBibmiedbo1CZWcgKpIHpRowjx3mVBMaanXlJmtLGD4wzaI5mIovhXHksott1bTmIO5n71gw6BspLEgSSfhE/aaXYiyJiArbwdYWd56mhOhNWXHB8ds3PduL5NK/WKbWbo61yy5b35GDoeg51rwzFXELZHZY6MRpry51an7IfGditPU4euaYXtffT3srjxEEDzH6U7wvbW0f9RWTx94eWmvypqaJcGXH2an8I+HKtBhAPcZlPmf3z+lA4Hi1m77lxT4TB+Bg0yVqsg9VLknvyNY0AjoOdY15h79oMJ5QeehjWpFapUegAUXLM6oUJ8x0108h8KNwWULCmRPw6D4VuCDvS3iXD2Zke1cNorIgAFWzR7y89qTY0Untp3eJIeoXbyNIuKGLtw68j8hR/b32qX0a8yEwMvs1IkA8wSfGq6MdmLlpg7afLSsv2Nl+JauG8YzLkYiYhLhk5fA9R48qB4ndvhstxjp4yCORBG4pNYfKfDp96e4PFo65LklORG6eI8PCrTJeBdPOort6OenWiL/D7obIgzA6h/wkfr4U74R2VAOa53iOuw8hyoDAjweBu3zCDKp/Ew+g51ZsB2atohDM2Y/i315abR4U7TKghBr1/e9atcjpPnTolsqeJtXcM4IJXow2YdD+hpxw/ja3dD3X6cm/x8fCo+McVUBkMMTusbc5PSqhbxyZonyPKen/ADRdBVjbjfaOCVWVjSNQT59KqeJvs51PkKsGMtrd/wBTeNLgGo6ZvzD51pheDZCC0GdiNRFS02WmkKcNhbmhCn5U3DvlC3bTOniDK/4ty8tqsHDsGqwW89qYNd8vQ/OnRLkUPFYEr3rJLKNwRDL4FeY8R8q2wN3OCCoIXUqdukjmDryq347Hi0pc+niem3xqoribV8nPCOTIdR3TPJlH1FTJVopOwm3bRvdJB5KYn0/N9fCvaX4jCvb0YCDsQZB8iKyo7LyVY/8AbN7raFicpX8KxueU1E7xlDDMoKi2dyW5sahwdwsLgYyPaFfSNq9ssRddB7qosDpQB7c0AD99Bz3LOW0EDkKgxG0Ocy7lurTosDkK2HduBF0XITHjmGvzrT3bgUaLlLR4yNfnTAHvroc235hzM6L1pdhfeaTH3M7UzbRgo2ykx4zvS7A++3l96Bk2T4/JjFZl6fDr1NbDmOiiPXevX28iB6aVIEYAjw+YH11png+MX7WiXWHgTKnrodqXsdR4z8hpWAakctNPnRoKLbgu3V0f6ltWHPLKkee4+FPcH2ww7e8zWz/eDHxWR8a5ijnKp56D40NiXMkTpVqbJcEd1wePt3BKOrD+0g/Sii1fPVq4VMqSp6gkH4irl2W7QYkuqNdZl096Dz6kTVqVkOFB/wDE0DPZJ5q4HnpH1qgrc8TtrV+/iedLJ5977VRMEoJM1Etlx0W7CpbxNpUIC3Aoyn0+Y8KDw3CXRz7QkHw2jqOtB3GKlSND4VbLxzYYM2rAAg1aVkN0AYTFNZMHVTuvLzHQ0/sYr2qyp7u0ePQ1X7olTPIaUNwu+yXlymMxg+I8aaEWq9iBbEsYUbkzpVc4vx8fgMDk3M+Q5edA9osW7XmQsSo2HKY3qsXGJOtKToqMQjE40uY2HTr51FZQtAG9RDenvCEAWY1qNlvARgcGwWJk+P0FTWMU9lojSdVbbz8D4044agzbcqk4/YU2ixHeBgHwmtNGV5JcNi1uiVO26ncfqPGtbzAAkkAASSeQqqC4VMqSCDoRR3aW4ctoz7yy3iYGtF4sdCbjONN1pGgGw8OZ8zzpajEGpVOlHYS0CNRNZJ2zTRrheJlRGhU7q2oOm/gfGso+1grZGqDf97VlUTg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80" name="Picture 8" descr="http://news.fiu.edu/wp-content/uploads/FIU-BikeShop-400x3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518" y="1479460"/>
            <a:ext cx="2480548" cy="203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56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Campus Sustainability-Outreach &amp; Others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6464"/>
            <a:ext cx="5831457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FIU Natural Preserve</a:t>
            </a:r>
          </a:p>
          <a:p>
            <a:pPr lvl="1"/>
            <a:r>
              <a:rPr lang="en-US" dirty="0"/>
              <a:t>14-acre environmental education facility</a:t>
            </a:r>
          </a:p>
          <a:p>
            <a:pPr lvl="1"/>
            <a:r>
              <a:rPr lang="en-US" dirty="0"/>
              <a:t>Student education and volunteer</a:t>
            </a:r>
          </a:p>
          <a:p>
            <a:r>
              <a:rPr lang="en-US" dirty="0" smtClean="0"/>
              <a:t>Green Office Certification Program</a:t>
            </a:r>
          </a:p>
          <a:p>
            <a:pPr lvl="1"/>
            <a:r>
              <a:rPr lang="en-US" dirty="0" smtClean="0"/>
              <a:t>Sustainability 101 Training</a:t>
            </a:r>
          </a:p>
          <a:p>
            <a:pPr lvl="1"/>
            <a:r>
              <a:rPr lang="en-US" dirty="0" smtClean="0"/>
              <a:t>Professional development credit</a:t>
            </a:r>
          </a:p>
          <a:p>
            <a:r>
              <a:rPr lang="en-US" dirty="0" smtClean="0"/>
              <a:t>Tree Campus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in Florida to become a certified Tree Campus USA with Arbor Day Foundation</a:t>
            </a:r>
          </a:p>
          <a:p>
            <a:r>
              <a:rPr lang="en-US" dirty="0" smtClean="0"/>
              <a:t>Many Other Campus Programs</a:t>
            </a:r>
          </a:p>
        </p:txBody>
      </p:sp>
      <p:pic>
        <p:nvPicPr>
          <p:cNvPr id="4" name="Picture 3" descr="Go SOLAR Florida Email But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41" y="6116715"/>
            <a:ext cx="146367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066" y="5859262"/>
            <a:ext cx="922664" cy="930845"/>
          </a:xfrm>
          <a:prstGeom prst="rect">
            <a:avLst/>
          </a:prstGeom>
        </p:spPr>
      </p:pic>
      <p:pic>
        <p:nvPicPr>
          <p:cNvPr id="4098" name="Picture 2" descr="tree-campus-u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884" y="4078699"/>
            <a:ext cx="2466975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SC_04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55" y="1597965"/>
            <a:ext cx="2798675" cy="187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98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Courses Offered about Sustainability</a:t>
            </a:r>
            <a:br>
              <a:rPr lang="en-US" b="1" dirty="0" smtClean="0"/>
            </a:br>
            <a:r>
              <a:rPr lang="en-US" sz="2700" b="1" dirty="0" smtClean="0"/>
              <a:t>(as of July 2013)</a:t>
            </a:r>
            <a:endParaRPr lang="en-US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Sustainability </a:t>
            </a:r>
            <a:r>
              <a:rPr lang="en-US" i="1" dirty="0" smtClean="0"/>
              <a:t>Focused</a:t>
            </a:r>
            <a:r>
              <a:rPr lang="en-US" dirty="0" smtClean="0"/>
              <a:t>  Courses</a:t>
            </a:r>
          </a:p>
          <a:p>
            <a:pPr lvl="1"/>
            <a:r>
              <a:rPr lang="en-US" dirty="0" smtClean="0"/>
              <a:t>Undergraduate courses: 20</a:t>
            </a:r>
          </a:p>
          <a:p>
            <a:r>
              <a:rPr lang="en-US" dirty="0" smtClean="0"/>
              <a:t>Sustainability </a:t>
            </a:r>
            <a:r>
              <a:rPr lang="en-US" i="1" dirty="0" smtClean="0"/>
              <a:t>Related</a:t>
            </a:r>
            <a:r>
              <a:rPr lang="en-US" dirty="0" smtClean="0"/>
              <a:t> Courses</a:t>
            </a:r>
          </a:p>
          <a:p>
            <a:pPr lvl="1"/>
            <a:r>
              <a:rPr lang="en-US" dirty="0" smtClean="0"/>
              <a:t>Undergraduate courses: 243</a:t>
            </a:r>
          </a:p>
          <a:p>
            <a:pPr lvl="1"/>
            <a:r>
              <a:rPr lang="en-US" dirty="0" smtClean="0"/>
              <a:t>Graduate courses: 118</a:t>
            </a:r>
          </a:p>
          <a:p>
            <a:r>
              <a:rPr lang="en-US" dirty="0" smtClean="0"/>
              <a:t>New Sustainability Courses </a:t>
            </a:r>
          </a:p>
          <a:p>
            <a:pPr lvl="1"/>
            <a:r>
              <a:rPr lang="en-US" dirty="0" smtClean="0"/>
              <a:t>Being developed &amp; to be updated</a:t>
            </a:r>
            <a:endParaRPr lang="en-US" dirty="0"/>
          </a:p>
        </p:txBody>
      </p:sp>
      <p:pic>
        <p:nvPicPr>
          <p:cNvPr id="4" name="Picture 3" descr="Go SOLAR Florida Email But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41" y="6116715"/>
            <a:ext cx="146367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066" y="5859262"/>
            <a:ext cx="922664" cy="93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8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Energy and Sustainability Related Programs in FIU’s MME Department</a:t>
            </a:r>
            <a:br>
              <a:rPr lang="en-US" b="1" dirty="0" smtClean="0"/>
            </a:br>
            <a:endParaRPr lang="en-US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B.S., M.S., and Ph.D. Degrees</a:t>
            </a:r>
          </a:p>
          <a:p>
            <a:pPr lvl="1"/>
            <a:r>
              <a:rPr lang="en-US" dirty="0" smtClean="0"/>
              <a:t>Senior Design Projects (B.S.)</a:t>
            </a:r>
          </a:p>
          <a:p>
            <a:pPr lvl="1"/>
            <a:r>
              <a:rPr lang="en-US" dirty="0" smtClean="0"/>
              <a:t>Theses/Dissertations (M.S. or Ph.D.)</a:t>
            </a:r>
          </a:p>
          <a:p>
            <a:r>
              <a:rPr lang="en-US" dirty="0" smtClean="0"/>
              <a:t>Energy and Sustainability Certificate (New)</a:t>
            </a:r>
          </a:p>
          <a:p>
            <a:pPr lvl="1"/>
            <a:r>
              <a:rPr lang="en-US" dirty="0" smtClean="0"/>
              <a:t>Undergraduate Program</a:t>
            </a:r>
          </a:p>
          <a:p>
            <a:pPr lvl="1"/>
            <a:r>
              <a:rPr lang="en-US" dirty="0" smtClean="0"/>
              <a:t>Five Courses: 15 Credit Hours </a:t>
            </a:r>
          </a:p>
          <a:p>
            <a:pPr lvl="2"/>
            <a:r>
              <a:rPr lang="en-US" dirty="0" smtClean="0"/>
              <a:t>Energy Systems</a:t>
            </a:r>
          </a:p>
          <a:p>
            <a:pPr lvl="2"/>
            <a:r>
              <a:rPr lang="en-US" dirty="0" smtClean="0"/>
              <a:t>Introduction to Turbomachinery</a:t>
            </a:r>
          </a:p>
          <a:p>
            <a:pPr lvl="2"/>
            <a:r>
              <a:rPr lang="en-US" dirty="0" smtClean="0"/>
              <a:t>Introduction to Environmental Economics</a:t>
            </a:r>
          </a:p>
          <a:p>
            <a:pPr lvl="2"/>
            <a:r>
              <a:rPr lang="en-US" dirty="0" smtClean="0"/>
              <a:t>Power Systems I</a:t>
            </a:r>
          </a:p>
          <a:p>
            <a:pPr lvl="2"/>
            <a:r>
              <a:rPr lang="en-US" dirty="0" smtClean="0"/>
              <a:t>Sustainable Approach to Construction</a:t>
            </a:r>
            <a:endParaRPr lang="en-US" dirty="0"/>
          </a:p>
        </p:txBody>
      </p:sp>
      <p:pic>
        <p:nvPicPr>
          <p:cNvPr id="4" name="Picture 3" descr="Go SOLAR Florida Email But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41" y="6116715"/>
            <a:ext cx="146367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066" y="5859262"/>
            <a:ext cx="922664" cy="93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6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Research on Energy and Sustainability</a:t>
            </a:r>
            <a:endParaRPr lang="en-US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40530" cy="4724484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Sustainable Energy and Thermal Transport Systems Laboratory </a:t>
            </a:r>
          </a:p>
          <a:p>
            <a:pPr marL="0" indent="0">
              <a:buNone/>
            </a:pPr>
            <a:r>
              <a:rPr lang="en-US" b="1" dirty="0" smtClean="0"/>
              <a:t>    </a:t>
            </a:r>
            <a:r>
              <a:rPr lang="en-US" sz="2800" b="1" dirty="0" smtClean="0"/>
              <a:t>(Director: Dr. C.X. Lin, </a:t>
            </a:r>
            <a:r>
              <a:rPr lang="en-US" sz="2800" b="1" dirty="0" smtClean="0">
                <a:hlinkClick r:id="rId2"/>
              </a:rPr>
              <a:t>lincx@fiu.edu</a:t>
            </a:r>
            <a:r>
              <a:rPr lang="en-US" sz="2800" b="1" dirty="0" smtClean="0"/>
              <a:t>, 305-348-0537)</a:t>
            </a:r>
          </a:p>
          <a:p>
            <a:pPr lvl="1"/>
            <a:r>
              <a:rPr lang="en-US" dirty="0" smtClean="0"/>
              <a:t>Solar Energy Utilization </a:t>
            </a:r>
          </a:p>
          <a:p>
            <a:pPr lvl="2"/>
            <a:r>
              <a:rPr lang="en-US" dirty="0" smtClean="0"/>
              <a:t>Hybrid PV/T Technologies</a:t>
            </a:r>
          </a:p>
          <a:p>
            <a:pPr lvl="2"/>
            <a:r>
              <a:rPr lang="en-US" dirty="0" smtClean="0"/>
              <a:t>Solar House</a:t>
            </a:r>
          </a:p>
          <a:p>
            <a:pPr lvl="1"/>
            <a:r>
              <a:rPr lang="en-US" dirty="0" smtClean="0"/>
              <a:t>HVAC</a:t>
            </a:r>
          </a:p>
          <a:p>
            <a:pPr lvl="1"/>
            <a:r>
              <a:rPr lang="en-US" dirty="0" smtClean="0"/>
              <a:t>Building Energy Simulation</a:t>
            </a:r>
          </a:p>
          <a:p>
            <a:pPr lvl="1"/>
            <a:r>
              <a:rPr lang="en-US" dirty="0" smtClean="0"/>
              <a:t>Waste Heat Recovery</a:t>
            </a:r>
          </a:p>
          <a:p>
            <a:pPr lvl="1"/>
            <a:r>
              <a:rPr lang="en-US" dirty="0" smtClean="0"/>
              <a:t>Others</a:t>
            </a:r>
          </a:p>
          <a:p>
            <a:endParaRPr lang="en-US" dirty="0" smtClean="0"/>
          </a:p>
          <a:p>
            <a:r>
              <a:rPr lang="en-US" dirty="0" smtClean="0"/>
              <a:t>Other FIU Faculty Research (visit </a:t>
            </a:r>
            <a:r>
              <a:rPr lang="en-US" dirty="0" smtClean="0">
                <a:hlinkClick r:id="rId3"/>
              </a:rPr>
              <a:t>www.fiu.edu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FY2013 Research Projects Related to Sustainability: 117</a:t>
            </a:r>
            <a:endParaRPr lang="en-US" dirty="0"/>
          </a:p>
        </p:txBody>
      </p:sp>
      <p:pic>
        <p:nvPicPr>
          <p:cNvPr id="4" name="Picture 3" descr="Go SOLAR Florida Email Butt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41" y="6116715"/>
            <a:ext cx="146367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066" y="5859262"/>
            <a:ext cx="922664" cy="930845"/>
          </a:xfrm>
          <a:prstGeom prst="rect">
            <a:avLst/>
          </a:prstGeom>
        </p:spPr>
      </p:pic>
      <p:pic>
        <p:nvPicPr>
          <p:cNvPr id="6" name="Picture 5" descr="huangetalposter.tiff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275" y="2820838"/>
            <a:ext cx="3709455" cy="229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6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Final Remarks</a:t>
            </a:r>
            <a:endParaRPr lang="en-US" sz="27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2355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Green University’s Positive Environmental Impact</a:t>
            </a:r>
          </a:p>
          <a:p>
            <a:pPr lvl="1"/>
            <a:r>
              <a:rPr lang="en-US" dirty="0" smtClean="0"/>
              <a:t>Minimize institutional carbon footprint on the planet</a:t>
            </a:r>
          </a:p>
          <a:p>
            <a:pPr lvl="1"/>
            <a:r>
              <a:rPr lang="en-US" dirty="0" smtClean="0"/>
              <a:t>Reduce cost of living and education in the long run</a:t>
            </a:r>
          </a:p>
          <a:p>
            <a:pPr lvl="1"/>
            <a:r>
              <a:rPr lang="en-US" b="1" dirty="0" smtClean="0"/>
              <a:t>Produce sustainability-aware next generation work force</a:t>
            </a:r>
          </a:p>
          <a:p>
            <a:pPr lvl="1"/>
            <a:endParaRPr lang="en-US" dirty="0"/>
          </a:p>
        </p:txBody>
      </p:sp>
      <p:pic>
        <p:nvPicPr>
          <p:cNvPr id="4" name="Picture 3" descr="Go SOLAR Florida Email But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41" y="6116715"/>
            <a:ext cx="146367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066" y="5859262"/>
            <a:ext cx="922664" cy="930845"/>
          </a:xfrm>
          <a:prstGeom prst="rect">
            <a:avLst/>
          </a:prstGeom>
        </p:spPr>
      </p:pic>
      <p:pic>
        <p:nvPicPr>
          <p:cNvPr id="1026" name="Picture 2" descr="https://encrypted-tbn3.gstatic.com/images?q=tbn:ANd9GcTDq45kqYd_iiMB-mozXSSE-EPBlEMr3cYqwSVPK32Hfmibo--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881" y="4149306"/>
            <a:ext cx="5998803" cy="157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01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1">
            <a:norm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About FIU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6036404" cy="5186441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Enrollment: 50,396 (Fall 2012)</a:t>
            </a:r>
          </a:p>
          <a:p>
            <a:pPr lvl="1"/>
            <a:r>
              <a:rPr lang="en-US" dirty="0" smtClean="0"/>
              <a:t>Largest </a:t>
            </a:r>
            <a:r>
              <a:rPr lang="en-US" dirty="0"/>
              <a:t>H</a:t>
            </a:r>
            <a:r>
              <a:rPr lang="en-US" dirty="0" smtClean="0"/>
              <a:t>ispanic Serving Institution in the U.S.</a:t>
            </a:r>
          </a:p>
          <a:p>
            <a:pPr lvl="1"/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largest public university in the U.S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Campuses</a:t>
            </a:r>
          </a:p>
          <a:p>
            <a:pPr lvl="1"/>
            <a:r>
              <a:rPr lang="en-US" dirty="0" smtClean="0"/>
              <a:t>Modesto A. Maidique Campus, Biscayne Bay Campus</a:t>
            </a:r>
          </a:p>
          <a:p>
            <a:pPr lvl="1"/>
            <a:r>
              <a:rPr lang="en-US" dirty="0" smtClean="0"/>
              <a:t>Broward Pines Center, Engineering Center, Downtown Brickell, Miami Beach Urban Studios, Wolfsonian FIU</a:t>
            </a:r>
            <a:endParaRPr lang="en-US" dirty="0"/>
          </a:p>
          <a:p>
            <a:r>
              <a:rPr lang="en-US" b="1" dirty="0" smtClean="0"/>
              <a:t>180 Majors in 23 Colleges and Schools</a:t>
            </a:r>
          </a:p>
          <a:p>
            <a:pPr lvl="1"/>
            <a:r>
              <a:rPr lang="en-US" dirty="0" smtClean="0"/>
              <a:t>College of Architecture + The Arts</a:t>
            </a:r>
          </a:p>
          <a:p>
            <a:pPr lvl="1"/>
            <a:r>
              <a:rPr lang="en-US" dirty="0" smtClean="0"/>
              <a:t>College of Arts &amp; Sciences</a:t>
            </a:r>
          </a:p>
          <a:p>
            <a:pPr lvl="1"/>
            <a:r>
              <a:rPr lang="en-US" dirty="0" smtClean="0"/>
              <a:t>College of Business</a:t>
            </a:r>
          </a:p>
          <a:p>
            <a:pPr lvl="1"/>
            <a:r>
              <a:rPr lang="en-US" dirty="0" smtClean="0"/>
              <a:t>College of Education</a:t>
            </a:r>
          </a:p>
          <a:p>
            <a:pPr lvl="1"/>
            <a:r>
              <a:rPr lang="en-US" b="1" i="1" dirty="0" smtClean="0"/>
              <a:t>College of Engineering and Computing </a:t>
            </a:r>
            <a:r>
              <a:rPr lang="en-US" b="1" dirty="0" smtClean="0"/>
              <a:t>(for more information, </a:t>
            </a:r>
            <a:r>
              <a:rPr lang="en-US" b="1" dirty="0"/>
              <a:t>p</a:t>
            </a:r>
            <a:r>
              <a:rPr lang="en-US" b="1" dirty="0" smtClean="0"/>
              <a:t>lease visit FIU CEC Both #204 at Go SOLAR Fest)</a:t>
            </a:r>
          </a:p>
          <a:p>
            <a:pPr lvl="1"/>
            <a:r>
              <a:rPr lang="en-US" dirty="0" smtClean="0"/>
              <a:t>College of Law</a:t>
            </a:r>
          </a:p>
          <a:p>
            <a:pPr lvl="1"/>
            <a:r>
              <a:rPr lang="en-US" dirty="0" smtClean="0"/>
              <a:t>Herbert Wertheim College of Medicine</a:t>
            </a:r>
          </a:p>
          <a:p>
            <a:pPr lvl="1"/>
            <a:r>
              <a:rPr lang="en-US" dirty="0" smtClean="0"/>
              <a:t>Nicole Wertheim College of Nursing &amp; Health Sciences</a:t>
            </a:r>
          </a:p>
          <a:p>
            <a:pPr lvl="1"/>
            <a:r>
              <a:rPr lang="en-US" dirty="0" smtClean="0"/>
              <a:t>Chaplin School of Hospitality and Tourism Management</a:t>
            </a:r>
          </a:p>
          <a:p>
            <a:pPr lvl="1"/>
            <a:r>
              <a:rPr lang="en-US" dirty="0" smtClean="0"/>
              <a:t>School of Journalism and Mass Communications</a:t>
            </a:r>
          </a:p>
          <a:p>
            <a:pPr lvl="1"/>
            <a:r>
              <a:rPr lang="en-US" dirty="0" smtClean="0"/>
              <a:t>Robert Stempel College of Public Health and Social Work</a:t>
            </a:r>
            <a:endParaRPr lang="en-US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066" y="5859262"/>
            <a:ext cx="922664" cy="930845"/>
          </a:xfrm>
          <a:prstGeom prst="rect">
            <a:avLst/>
          </a:prstGeom>
        </p:spPr>
      </p:pic>
      <p:pic>
        <p:nvPicPr>
          <p:cNvPr id="6" name="Picture 5" descr="fiu logo 2e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9820" y="1227758"/>
            <a:ext cx="1828800" cy="1962169"/>
          </a:xfrm>
          <a:prstGeom prst="rect">
            <a:avLst/>
          </a:prstGeom>
        </p:spPr>
      </p:pic>
      <p:pic>
        <p:nvPicPr>
          <p:cNvPr id="7" name="Picture 6" descr="fiu logo 2e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82220" y="1380158"/>
            <a:ext cx="1828800" cy="1962169"/>
          </a:xfrm>
          <a:prstGeom prst="rect">
            <a:avLst/>
          </a:prstGeom>
        </p:spPr>
      </p:pic>
      <p:pic>
        <p:nvPicPr>
          <p:cNvPr id="8" name="Picture 7" descr="fiu logo 2e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4620" y="1532558"/>
            <a:ext cx="1828800" cy="1962169"/>
          </a:xfrm>
          <a:prstGeom prst="rect">
            <a:avLst/>
          </a:prstGeom>
        </p:spPr>
      </p:pic>
      <p:pic>
        <p:nvPicPr>
          <p:cNvPr id="9" name="Picture 8" descr="fiu logo 2e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7020" y="1684958"/>
            <a:ext cx="1828800" cy="1962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3" descr="Go SOLAR Florida Email Butt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41" y="6116715"/>
            <a:ext cx="146367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eb.eng.fiu.edu/mcdaniel/theme/images/FIU_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513" y="1836269"/>
            <a:ext cx="2621217" cy="259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51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1">
            <a:norm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What is Sustainability ?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Sustainable (</a:t>
            </a:r>
            <a:r>
              <a:rPr lang="en-US" i="1" dirty="0" smtClean="0"/>
              <a:t>adjective</a:t>
            </a:r>
            <a:r>
              <a:rPr lang="en-US" dirty="0" smtClean="0"/>
              <a:t>): able </a:t>
            </a:r>
            <a:r>
              <a:rPr lang="en-US" dirty="0"/>
              <a:t>to last or continue for a long </a:t>
            </a:r>
            <a:r>
              <a:rPr lang="en-US" dirty="0" smtClean="0"/>
              <a:t>time.</a:t>
            </a:r>
            <a:endParaRPr lang="en-US" dirty="0"/>
          </a:p>
          <a:p>
            <a:pPr lvl="1"/>
            <a:r>
              <a:rPr lang="en-US" i="1" dirty="0" smtClean="0"/>
              <a:t>Merriam-Webster.com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sustainable world is one in which human needs are met equitably without harm to the environment, and without sacrificing the ability of future generations to meet their </a:t>
            </a:r>
            <a:r>
              <a:rPr lang="en-US" dirty="0" smtClean="0"/>
              <a:t>needs.</a:t>
            </a:r>
          </a:p>
          <a:p>
            <a:pPr lvl="1"/>
            <a:r>
              <a:rPr lang="en-US" i="1" dirty="0" smtClean="0"/>
              <a:t>National Science Foundation</a:t>
            </a:r>
          </a:p>
          <a:p>
            <a:endParaRPr lang="en-US" b="1" dirty="0" smtClean="0"/>
          </a:p>
          <a:p>
            <a:r>
              <a:rPr lang="en-US" dirty="0" smtClean="0"/>
              <a:t>Sustainable </a:t>
            </a:r>
            <a:r>
              <a:rPr lang="en-US" dirty="0"/>
              <a:t>development is economic growth</a:t>
            </a:r>
            <a:r>
              <a:rPr lang="en-US" b="1" dirty="0"/>
              <a:t> </a:t>
            </a:r>
            <a:r>
              <a:rPr lang="en-US" dirty="0"/>
              <a:t>that will benefit present and future generations without detrimentally affecting the resources or biological systems of the planet</a:t>
            </a:r>
            <a:r>
              <a:rPr lang="en-US" dirty="0" smtClean="0"/>
              <a:t>.</a:t>
            </a:r>
          </a:p>
          <a:p>
            <a:pPr lvl="1"/>
            <a:r>
              <a:rPr lang="en-US" i="1" dirty="0" smtClean="0"/>
              <a:t>President's </a:t>
            </a:r>
            <a:r>
              <a:rPr lang="en-US" i="1" dirty="0"/>
              <a:t>Council on Sustainable Development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066" y="5859262"/>
            <a:ext cx="922664" cy="930845"/>
          </a:xfrm>
          <a:prstGeom prst="rect">
            <a:avLst/>
          </a:prstGeom>
        </p:spPr>
      </p:pic>
      <p:pic>
        <p:nvPicPr>
          <p:cNvPr id="6" name="Picture 5" descr="fiu logo 2e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9820" y="1227758"/>
            <a:ext cx="1828800" cy="1962169"/>
          </a:xfrm>
          <a:prstGeom prst="rect">
            <a:avLst/>
          </a:prstGeom>
        </p:spPr>
      </p:pic>
      <p:pic>
        <p:nvPicPr>
          <p:cNvPr id="7" name="Picture 6" descr="fiu logo 2e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82220" y="1380158"/>
            <a:ext cx="1828800" cy="1962169"/>
          </a:xfrm>
          <a:prstGeom prst="rect">
            <a:avLst/>
          </a:prstGeom>
        </p:spPr>
      </p:pic>
      <p:pic>
        <p:nvPicPr>
          <p:cNvPr id="8" name="Picture 7" descr="fiu logo 2e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4620" y="1532558"/>
            <a:ext cx="1828800" cy="1962169"/>
          </a:xfrm>
          <a:prstGeom prst="rect">
            <a:avLst/>
          </a:prstGeom>
        </p:spPr>
      </p:pic>
      <p:pic>
        <p:nvPicPr>
          <p:cNvPr id="9" name="Picture 8" descr="fiu logo 2e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7020" y="1684958"/>
            <a:ext cx="1828800" cy="1962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3" descr="Go SOLAR Florida Email Butt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41" y="6116715"/>
            <a:ext cx="146367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66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5" y="274638"/>
            <a:ext cx="8913181" cy="1143000"/>
          </a:xfrm>
        </p:spPr>
        <p:txBody>
          <a:bodyPr anchor="ctr" anchorCtr="1">
            <a:normAutofit fontScale="90000"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Dimensions of Sustainable Systems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421" y="4846299"/>
            <a:ext cx="7590407" cy="159001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800" b="1" dirty="0" smtClean="0"/>
              <a:t>The roles of renewable energy technology in sustainability</a:t>
            </a:r>
          </a:p>
          <a:p>
            <a:pPr lvl="1"/>
            <a:r>
              <a:rPr lang="en-US" sz="3200" dirty="0" smtClean="0"/>
              <a:t>Protect environment</a:t>
            </a:r>
          </a:p>
          <a:p>
            <a:pPr lvl="1"/>
            <a:r>
              <a:rPr lang="en-US" sz="3200" dirty="0" smtClean="0"/>
              <a:t>Create jobs</a:t>
            </a:r>
          </a:p>
          <a:p>
            <a:pPr lvl="1"/>
            <a:r>
              <a:rPr lang="en-US" sz="3200" dirty="0" smtClean="0"/>
              <a:t>Could generate return on investment (ROI)</a:t>
            </a:r>
          </a:p>
          <a:p>
            <a:pPr lvl="1"/>
            <a:endParaRPr lang="en-US" i="1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066" y="5859262"/>
            <a:ext cx="922664" cy="930845"/>
          </a:xfrm>
          <a:prstGeom prst="rect">
            <a:avLst/>
          </a:prstGeom>
        </p:spPr>
      </p:pic>
      <p:pic>
        <p:nvPicPr>
          <p:cNvPr id="6" name="Picture 5" descr="fiu logo 2e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9820" y="1227758"/>
            <a:ext cx="1828800" cy="1962169"/>
          </a:xfrm>
          <a:prstGeom prst="rect">
            <a:avLst/>
          </a:prstGeom>
        </p:spPr>
      </p:pic>
      <p:pic>
        <p:nvPicPr>
          <p:cNvPr id="7" name="Picture 6" descr="fiu logo 2e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82220" y="1380158"/>
            <a:ext cx="1828800" cy="1962169"/>
          </a:xfrm>
          <a:prstGeom prst="rect">
            <a:avLst/>
          </a:prstGeom>
        </p:spPr>
      </p:pic>
      <p:pic>
        <p:nvPicPr>
          <p:cNvPr id="8" name="Picture 7" descr="fiu logo 2e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4620" y="1532558"/>
            <a:ext cx="1828800" cy="1962169"/>
          </a:xfrm>
          <a:prstGeom prst="rect">
            <a:avLst/>
          </a:prstGeom>
        </p:spPr>
      </p:pic>
      <p:pic>
        <p:nvPicPr>
          <p:cNvPr id="9" name="Picture 8" descr="fiu logo 2e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7020" y="1684958"/>
            <a:ext cx="1828800" cy="1962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3" descr="Go SOLAR Florida Email Butt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41" y="6116715"/>
            <a:ext cx="146367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43165639"/>
              </p:ext>
            </p:extLst>
          </p:nvPr>
        </p:nvGraphicFramePr>
        <p:xfrm>
          <a:off x="2491665" y="1427186"/>
          <a:ext cx="5116497" cy="3140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0902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FIU Career Services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66891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Career Opportunities</a:t>
            </a:r>
          </a:p>
          <a:p>
            <a:pPr lvl="1"/>
            <a:r>
              <a:rPr lang="en-US" dirty="0" smtClean="0"/>
              <a:t>Career Fairs: 4 per year</a:t>
            </a:r>
          </a:p>
          <a:p>
            <a:pPr lvl="1"/>
            <a:r>
              <a:rPr lang="en-US" dirty="0"/>
              <a:t>Internships - Students</a:t>
            </a:r>
          </a:p>
          <a:p>
            <a:pPr lvl="1"/>
            <a:r>
              <a:rPr lang="en-US" dirty="0"/>
              <a:t>Internship Fair - Employers</a:t>
            </a:r>
          </a:p>
          <a:p>
            <a:pPr lvl="1"/>
            <a:r>
              <a:rPr lang="en-US" dirty="0"/>
              <a:t>Employer Information Sessions &amp; On Campus Interview</a:t>
            </a:r>
          </a:p>
          <a:p>
            <a:r>
              <a:rPr lang="en-US" dirty="0" smtClean="0"/>
              <a:t>Career Development</a:t>
            </a:r>
          </a:p>
          <a:p>
            <a:pPr lvl="1"/>
            <a:r>
              <a:rPr lang="en-US" dirty="0"/>
              <a:t>Professional Development Workshops</a:t>
            </a:r>
          </a:p>
          <a:p>
            <a:pPr lvl="1"/>
            <a:r>
              <a:rPr lang="en-US" dirty="0" smtClean="0"/>
              <a:t>Practice Interview Program</a:t>
            </a:r>
          </a:p>
          <a:p>
            <a:pPr lvl="1"/>
            <a:r>
              <a:rPr lang="en-US" dirty="0" smtClean="0"/>
              <a:t>Career </a:t>
            </a:r>
            <a:r>
              <a:rPr lang="en-US" dirty="0"/>
              <a:t>Boot Camp &amp; MEGA Career Week</a:t>
            </a:r>
          </a:p>
          <a:p>
            <a:pPr lvl="1"/>
            <a:r>
              <a:rPr lang="en-US" dirty="0" smtClean="0"/>
              <a:t>Executive Protégé Initiative</a:t>
            </a:r>
          </a:p>
          <a:p>
            <a:r>
              <a:rPr lang="en-US" dirty="0" smtClean="0"/>
              <a:t>Others (visit </a:t>
            </a:r>
            <a:r>
              <a:rPr lang="en-US" u="sng" dirty="0" smtClean="0"/>
              <a:t>career.fiu.edu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Go SOLAR Florida Email But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41" y="6116715"/>
            <a:ext cx="146367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066" y="5859262"/>
            <a:ext cx="922664" cy="930845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091" y="1600200"/>
            <a:ext cx="3780871" cy="130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651" y="3231888"/>
            <a:ext cx="3183147" cy="194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6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Green Jobs 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Job Database at FIU Career Services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ollect </a:t>
            </a:r>
            <a:r>
              <a:rPr lang="en-US" dirty="0"/>
              <a:t>a</a:t>
            </a:r>
            <a:r>
              <a:rPr lang="en-US" dirty="0" smtClean="0"/>
              <a:t>ll types of open jobs, including green jobs,  for FIU students only</a:t>
            </a:r>
          </a:p>
          <a:p>
            <a:pPr lvl="2"/>
            <a:r>
              <a:rPr lang="en-US" dirty="0" smtClean="0"/>
              <a:t>Search “Green Jobs”: 114 hits</a:t>
            </a:r>
          </a:p>
          <a:p>
            <a:pPr lvl="2"/>
            <a:r>
              <a:rPr lang="en-US" dirty="0" smtClean="0"/>
              <a:t>Search “Solar Energy”: 11 hits</a:t>
            </a:r>
          </a:p>
          <a:p>
            <a:pPr marL="914400" lvl="2" indent="0">
              <a:buNone/>
            </a:pPr>
            <a:r>
              <a:rPr lang="en-US" dirty="0" smtClean="0"/>
              <a:t>(Date: May 14, 2014)</a:t>
            </a:r>
          </a:p>
          <a:p>
            <a:r>
              <a:rPr lang="en-US" dirty="0" smtClean="0"/>
              <a:t>Green Jobs in Florida Expected to Continue to Grow</a:t>
            </a:r>
          </a:p>
          <a:p>
            <a:pPr lvl="1"/>
            <a:r>
              <a:rPr lang="en-US" dirty="0" smtClean="0"/>
              <a:t>Rich Resources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olar, biomass, and ocean hydro renewable energy</a:t>
            </a:r>
          </a:p>
          <a:p>
            <a:pPr lvl="1"/>
            <a:r>
              <a:rPr lang="en-US" dirty="0" smtClean="0"/>
              <a:t>Growing Driving Forces</a:t>
            </a:r>
          </a:p>
          <a:p>
            <a:pPr lvl="2"/>
            <a:r>
              <a:rPr lang="en-US" dirty="0" smtClean="0"/>
              <a:t>Population growth: soon to become the 3</a:t>
            </a:r>
            <a:r>
              <a:rPr lang="en-US" baseline="30000" dirty="0" smtClean="0"/>
              <a:t>rd</a:t>
            </a:r>
            <a:r>
              <a:rPr lang="en-US" dirty="0" smtClean="0"/>
              <a:t> largest state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upport from government and local business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wareness from consumers</a:t>
            </a:r>
            <a:endParaRPr lang="en-US" dirty="0"/>
          </a:p>
        </p:txBody>
      </p:sp>
      <p:pic>
        <p:nvPicPr>
          <p:cNvPr id="4" name="Picture 3" descr="Go SOLAR Florida Email But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41" y="6116715"/>
            <a:ext cx="146367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066" y="5859262"/>
            <a:ext cx="922664" cy="93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8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FIU Campus Sustainability</a:t>
            </a:r>
            <a:br>
              <a:rPr lang="en-US" b="1" dirty="0" smtClean="0"/>
            </a:br>
            <a:r>
              <a:rPr lang="en-US" dirty="0" smtClean="0"/>
              <a:t>(</a:t>
            </a:r>
            <a:r>
              <a:rPr lang="en-US" sz="3100" dirty="0"/>
              <a:t>C</a:t>
            </a:r>
            <a:r>
              <a:rPr lang="en-US" sz="3100" dirty="0" smtClean="0"/>
              <a:t>oordinated by Office of University Sustainability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986" y="1834547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Office of University Sustainability</a:t>
            </a:r>
          </a:p>
          <a:p>
            <a:pPr marL="0" indent="0">
              <a:buNone/>
            </a:pPr>
            <a:r>
              <a:rPr lang="en-US" b="1" dirty="0" smtClean="0"/>
              <a:t>     </a:t>
            </a:r>
            <a:r>
              <a:rPr lang="en-US" sz="2800" dirty="0" smtClean="0"/>
              <a:t>(</a:t>
            </a:r>
            <a:r>
              <a:rPr lang="en-US" sz="2800" u="sng" dirty="0" smtClean="0"/>
              <a:t>gogreen.fiu.edu)</a:t>
            </a:r>
            <a:r>
              <a:rPr lang="en-US" sz="2800" dirty="0" smtClean="0"/>
              <a:t> </a:t>
            </a:r>
          </a:p>
          <a:p>
            <a:pPr>
              <a:spcBef>
                <a:spcPts val="2400"/>
              </a:spcBef>
            </a:pPr>
            <a:r>
              <a:rPr lang="en-US" b="1" dirty="0" smtClean="0"/>
              <a:t>Focus Areas</a:t>
            </a:r>
          </a:p>
          <a:p>
            <a:pPr lvl="1"/>
            <a:r>
              <a:rPr lang="en-US" dirty="0" smtClean="0"/>
              <a:t>Energy</a:t>
            </a:r>
          </a:p>
          <a:p>
            <a:pPr lvl="1"/>
            <a:r>
              <a:rPr lang="en-US" dirty="0" smtClean="0"/>
              <a:t>Waste</a:t>
            </a:r>
          </a:p>
          <a:p>
            <a:pPr lvl="1"/>
            <a:r>
              <a:rPr lang="en-US" dirty="0" smtClean="0"/>
              <a:t>Transportation</a:t>
            </a:r>
          </a:p>
          <a:p>
            <a:pPr lvl="1"/>
            <a:r>
              <a:rPr lang="en-US" dirty="0" smtClean="0"/>
              <a:t>Outreach</a:t>
            </a:r>
          </a:p>
        </p:txBody>
      </p:sp>
      <p:pic>
        <p:nvPicPr>
          <p:cNvPr id="4" name="Picture 3" descr="Go SOLAR Florida Email But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41" y="6116715"/>
            <a:ext cx="146367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066" y="5859262"/>
            <a:ext cx="922664" cy="930845"/>
          </a:xfrm>
          <a:prstGeom prst="rect">
            <a:avLst/>
          </a:prstGeom>
        </p:spPr>
      </p:pic>
      <p:pic>
        <p:nvPicPr>
          <p:cNvPr id="1026" name="Picture 2" descr="Go Green 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425" y="1673527"/>
            <a:ext cx="1751161" cy="116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885" y="3311860"/>
            <a:ext cx="3417079" cy="237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86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Campus Sustainability-Energy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508685"/>
            <a:ext cx="6219644" cy="463822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Solar PV </a:t>
            </a:r>
          </a:p>
          <a:p>
            <a:pPr lvl="1"/>
            <a:r>
              <a:rPr lang="en-US" dirty="0" smtClean="0"/>
              <a:t>Solar PV array installed on top of SIPA building</a:t>
            </a:r>
          </a:p>
          <a:p>
            <a:pPr lvl="1"/>
            <a:r>
              <a:rPr lang="en-US" dirty="0" smtClean="0"/>
              <a:t>Solar PV powered </a:t>
            </a:r>
            <a:r>
              <a:rPr lang="en-US" dirty="0"/>
              <a:t>h</a:t>
            </a:r>
            <a:r>
              <a:rPr lang="en-US" dirty="0" smtClean="0"/>
              <a:t>ouses designed and built by students</a:t>
            </a:r>
          </a:p>
          <a:p>
            <a:pPr lvl="2"/>
            <a:r>
              <a:rPr lang="en-US" dirty="0" smtClean="0"/>
              <a:t>2005 Solar Decathlon</a:t>
            </a:r>
          </a:p>
          <a:p>
            <a:pPr lvl="2"/>
            <a:r>
              <a:rPr lang="en-US" dirty="0"/>
              <a:t>2</a:t>
            </a:r>
            <a:r>
              <a:rPr lang="en-US" dirty="0" smtClean="0"/>
              <a:t>011 Solar Decathlon</a:t>
            </a:r>
          </a:p>
          <a:p>
            <a:r>
              <a:rPr lang="en-US" dirty="0" smtClean="0"/>
              <a:t>Energy efficiency</a:t>
            </a:r>
          </a:p>
          <a:p>
            <a:pPr lvl="1"/>
            <a:r>
              <a:rPr lang="en-US" dirty="0" smtClean="0"/>
              <a:t>Facilities Management’s implementation of various energy conservation measures and efficiency upgrades</a:t>
            </a:r>
          </a:p>
          <a:p>
            <a:pPr lvl="2"/>
            <a:r>
              <a:rPr lang="en-US" dirty="0" smtClean="0"/>
              <a:t>All new buildings certified as a minimum LEED Silver </a:t>
            </a:r>
          </a:p>
          <a:p>
            <a:pPr lvl="2"/>
            <a:r>
              <a:rPr lang="en-US" dirty="0" smtClean="0"/>
              <a:t>Motion detector lighting switches installed in offices and classrooms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emperature adjusted to 75 </a:t>
            </a:r>
            <a:r>
              <a:rPr lang="en-US" baseline="30000" dirty="0" smtClean="0"/>
              <a:t>o</a:t>
            </a:r>
            <a:r>
              <a:rPr lang="en-US" dirty="0" smtClean="0"/>
              <a:t>F in all buildings (7-10% savings)</a:t>
            </a:r>
          </a:p>
          <a:p>
            <a:pPr lvl="1"/>
            <a:r>
              <a:rPr lang="en-US" dirty="0" smtClean="0"/>
              <a:t>Ranked No. 1 out of all the Florida State University System Institutions </a:t>
            </a:r>
          </a:p>
        </p:txBody>
      </p:sp>
      <p:pic>
        <p:nvPicPr>
          <p:cNvPr id="4" name="Picture 3" descr="Go SOLAR Florida Email But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41" y="6116715"/>
            <a:ext cx="146367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066" y="5859262"/>
            <a:ext cx="922664" cy="930845"/>
          </a:xfrm>
          <a:prstGeom prst="rect">
            <a:avLst/>
          </a:prstGeom>
        </p:spPr>
      </p:pic>
      <p:pic>
        <p:nvPicPr>
          <p:cNvPr id="2050" name="Picture 2" descr="Banner for Abou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" r="68104"/>
          <a:stretch/>
        </p:blipFill>
        <p:spPr bwMode="auto">
          <a:xfrm>
            <a:off x="6749899" y="1319842"/>
            <a:ext cx="2226579" cy="12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BACKUP-Dell-XPS-06-06-2013\Pictures\2011-11-solar house\2011-11-01_14-35-24_15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2" b="7535"/>
          <a:stretch/>
        </p:blipFill>
        <p:spPr bwMode="auto">
          <a:xfrm>
            <a:off x="6831561" y="2725060"/>
            <a:ext cx="2063254" cy="124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encrypted-tbn2.gstatic.com/images?q=tbn:ANd9GcSvxkDgoC1ig6QzyCPBbvNxEKieitgZiI2WFAXuF42kPOUWRN5I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8" t="-1" b="-271"/>
          <a:stretch/>
        </p:blipFill>
        <p:spPr bwMode="auto">
          <a:xfrm>
            <a:off x="6749899" y="4149358"/>
            <a:ext cx="2278304" cy="120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10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Campus Sustainability-Waste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6464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FIU Recycles</a:t>
            </a:r>
          </a:p>
          <a:p>
            <a:pPr lvl="1"/>
            <a:r>
              <a:rPr lang="en-US" dirty="0" smtClean="0"/>
              <a:t>RecycleMania</a:t>
            </a:r>
          </a:p>
          <a:p>
            <a:pPr lvl="2"/>
            <a:r>
              <a:rPr lang="en-US" dirty="0" smtClean="0"/>
              <a:t>A national competition</a:t>
            </a:r>
          </a:p>
          <a:p>
            <a:pPr lvl="1"/>
            <a:r>
              <a:rPr lang="en-US" dirty="0" smtClean="0"/>
              <a:t>Campus Recycling</a:t>
            </a:r>
          </a:p>
          <a:p>
            <a:pPr lvl="2"/>
            <a:r>
              <a:rPr lang="en-US" dirty="0" smtClean="0"/>
              <a:t>Single Stream Recycling</a:t>
            </a:r>
          </a:p>
          <a:p>
            <a:pPr lvl="2"/>
            <a:r>
              <a:rPr lang="en-US" dirty="0" smtClean="0"/>
              <a:t>Specialized Recycling Stream</a:t>
            </a:r>
          </a:p>
          <a:p>
            <a:pPr lvl="2"/>
            <a:r>
              <a:rPr lang="en-US" dirty="0" smtClean="0"/>
              <a:t>Give and GoGreen</a:t>
            </a:r>
          </a:p>
          <a:p>
            <a:pPr lvl="2"/>
            <a:r>
              <a:rPr lang="en-US" dirty="0" smtClean="0"/>
              <a:t>FIU Game Day Recycling</a:t>
            </a:r>
          </a:p>
          <a:p>
            <a:pPr lvl="2"/>
            <a:r>
              <a:rPr lang="en-US" dirty="0" smtClean="0"/>
              <a:t>Event Recycling</a:t>
            </a:r>
          </a:p>
        </p:txBody>
      </p:sp>
      <p:pic>
        <p:nvPicPr>
          <p:cNvPr id="4" name="Picture 3" descr="Go SOLAR Florida Email But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41" y="6116715"/>
            <a:ext cx="146367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066" y="5859262"/>
            <a:ext cx="922664" cy="930845"/>
          </a:xfrm>
          <a:prstGeom prst="rect">
            <a:avLst/>
          </a:prstGeom>
        </p:spPr>
      </p:pic>
      <p:pic>
        <p:nvPicPr>
          <p:cNvPr id="1026" name="Picture 2" descr="http://www.recyclemaniastore.com/images/RM-Log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495" y="1772728"/>
            <a:ext cx="20478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data:image/jpeg;base64,/9j/4AAQSkZJRgABAQAAAQABAAD/2wCEAAkGBxQTEhUUExQWFhUXGBsaGBgYGB0XGhccHx0XGBwcGBcaHCogGRolHBgaITEhJSorLi4uGB8zODMsNygtLisBCgoKDg0OGxAQGy8kICQsLCwsLC0sLCwsLCwsLCwsLC8sLCwsLCwsLCwsLCwsLCwsLCwsLCwsLCwsLCwsLCwsLP/AABEIALcBEwMBIgACEQEDEQH/xAAcAAABBQEBAQAAAAAAAAAAAAADAAIEBQYBBwj/xABKEAACAQMCAwQGBwUDCgYDAAABAhEAAyESMQRBUQUiYXEGEzKBkaFCUnKxwdHwBxQjsuEzU2IVFyRDY4KSorPxJXODk8LTRNLi/8QAGwEAAgMBAQEAAAAAAAAAAAAAAQIAAwQFBgf/xAAyEQACAgAEAwYEBgMBAAAAAAAAAQIRAxIhMQRBUQUTIoGx8DNhcZEyUqGywdEUNOEj/9oADAMBAAIRAxEAPwDF8f2Aj27JU2k12xJUMdQX6QIgajOesCOdMPYbW+Ce8mgOrNbIiSyALL5wJB1TygCn9mcY911jCDWSTMKNyANpnMHGal3exnK21LjTq1XreT3pU/2uqchusSDjFct4k06kylPqY7grhNxRaBZoxjMwZIE7gZ9xrULxJ4e0bTE6roJZGEgkCJhekjlyG8Ve27ViwNdiyvrJMawoIJ7ukPIJYq4XGG6VK7Y7Rst/GdELgG3pMBFw3tqAS2lmByQDGYijLGjNpVoR6mCTtAIGUGQRJiV8xv7tqOLoRA+zEGVOY2A0nl/Q1H4ns97a+sS2WtT7RI1QvM6QCEJ5/Hxdwlw3kuM0lQJUahpUwCAw3AI+ljc55Va0qtEofe4t29pgI5nc+AImFovD6RBCb4yN/Cd/A7j3VEfgrgCtpQs/eS2CWdRJAJGyyRiekwBUji20XPVtp1GDKjmegiYBn+lSleVEolWrxQB7kqI7x3aSRpC9RI3PSp1m6721XV3TKnV7JJIMQDqJOIiBioNu6Bhu8uqQGMgxticGenU70e32uqutxQAArLB8VI1b4/XWqZb7AAWuGuBGOjShjMEQJ5SN+WmfnijdmcUulWMEqCNB2glW1MoEGTO/51G/fWuKC2YGkgncglhjfoee3iaYeJEbkvEQFETtPdME+MEn7zJX9QFpxlxW1uDqLFNRZzAjJCqYEGB746VC4jgLBywnPgCD3vpRlTuBkyBvNM7L4sKGdlDMhj1ZkMRJyQJn7xtQ7PDrcdEdmHNsHAPMCfajyiB7pG46MNUU3G8CLLZJJmIIIOI9oRjfbfFQOIcERmd/wrWcb2IGZn16dVyF7xwDsxmQB76o+1OzEttC3QxmcjTjlmd+cRHia1YeInzLVNVRU3IxO3P+lXHZ/CWyw0vcVTsZAyInHvx5VBTs2452AgDJOPiP1mu2uzrmDgARk5HLlnGedPJpqkyadTTfuFv+Iq3Ddc7jYn/fLRMZyRGnYiRVbxHCLqKanVQIAJVs9MNnz8MTRV4u4qHU5lSNMHTpGxA0YzMe/nUbtTjgzXCFElpjlpOQDPMTnxNUxUupbiZcqos+wraltNsxqUEifpCQYjI2nB5860t+3b4eyb11ZyAq4BYkgfAbmPGvO7zqdOgMpjJmcziOmPH4cz8RcU+pksxCOGk7GXKEE8srP2SKrlw+eVtlFdS+7d9J20ersQkjvufaMjZQPZGSOu21YlySSSZJMknMnqSan8TYGox1pWF0MDB92+fMYq/CjHDj4UMnQfs3s7hys3rpRj7K6SBz3aI5eWRmiDsZwe6uOv6MVC4gyevh+E0ThuHBMEwBidhNGpPWyMsuC7CF0sHvIjKJMsAAPecjfIqw7O7Ft6iA9u4VOdDz54399Zu40wpMqpkRneJj4Ufs2+9u4roIgz1HiG+41XOE2nqSjavZddIRgiggtInVEdwkZg52qj9IOFRlNxbjoUBHq7pdgcxNsv3gpwJyNpIrQ8R2sly0pS7btMwEnVLLB724j3EgHM7isD2nfN24ZKmDpDaAkjGdKgeJ61Tw0ZXbAiPww8Np+4c9qYlqDLY65291K0wnHT9edFXckSekjUPh1rcOxwsgd4Zzhsjy5YzRuz7ridBEhGBkKcMIMBgYaMAjI5EVFS2Sd8TkbH4c6mcOxJ0IM7yTEc+WAKWQjYdeEaAZBkAzHh4Lv4UqSdrsBEao5jY+VKq/F0FuRecTeRbOq2hQIAjMMi4DgKSYDEZ3zvyioNjtNluMVZGBM6G3buzhlnvSeYxAofC9pG2FI0q5MhVU7AyDkfAiDV6nalnXav6QjrJBUBZmARGnnLbRHnVLTi9VdgIHBcSt59TkadJIWCGRpUwTPskDcfLE29i3ZN4G9cwtt9MgQZBA2xI38Zqn4riQwgAKCC0ahCyTCjGTA5npVaXfQzRCJEh2BMGQNIIj5dKDg5O9gFxwjraTUrFtWsNuwYFVyQoJzqM8qjNcOlXRVaCV0wQTOfZAGJYmY5UuD7P1sSod1KhpWLZtju+0R3RJONgZNO4m96vRBLMygIqjRJ1d443/AKHrUrWlqwEs3ALLFYAuBQxmSHBVmjmB3RVJe44qxCoCeZYAkzJMRkfEim8bxDMzJcBDCMDI+sQTvI8Pwqw4SEt+sW6NRDRJiDECNiWJJ+FNGOTcOxX2UYlYKy5jSN55Aqx7ux3onDqXBAGlhOpsBccliBO/9aKnHogYkTcbHe72g5kq28mY3+FVfaXFFj3iZk+0IgeGYqxXLkFbkm9xJbM91iQT7IB3kk9evga4bpK908wDJE4naDBmovCgT3gTBBgHcYPkccvGpfGMboBS2FS35DXJxI58vnRy1oguiz4HQ2u5qhwNNtWIEtjUTPSNucxUvs/jbhsNakO0yHJBgHulQdySYPkDWfsWGnVGjzbTBziTPQ4PhXHd+4xJCsSykGJPkNmx8qV4aYKLizqGkM6MrTJ1AA9QSY70iI91c7SuWzcuFtDEjDaSdwICxswAPz61S8PxpneMHAznEmD1GKJfuWiAsd8mZUGdiCMnf2Ttzod0rsmUgFysaMajAXJ8NvOjq2tSveZokKsnoSCN9znxmrC1atIo9YyklQRkhlI+qwyJnOOlEt9o8OnqyoAUagBGVJGGLe1jV4kwfKrXqtBrD2bKkG5cASSusat5WAwwIzqMb4+I+J4S1pAIVmjHfAYDcHSIJ2IM+BioTPadmKCZH+InYCS7Cd87xtUW5aYhighYU9zvY6nMzgz08KEY0x5zlPck3+zDpBECMMDA5sRsTy/CuN2aUJ1OmpV1R7SmRgatpMxkR405OCu2075AGoGCYkSMknG+mMmlx3FozFgxdsAkgiCBpwdRkYHwFG60E1DLw9tM6gbsiASRDEQNuhH/ADZ8I/H8QwTSsAM0tsZJwDqPI58KFw9wkyAOpkQIGfcTpoNwMxIIMCJycctuUUyDFakew0STuNvhR2vabZSO8YzGecmfI0FbckAcz8IkfhUriQCIOTODPvxRbpjzIi3Cu3MR1xzirK3a0wwIKsPeBvke+q1TnBOJ/X31L4W4dGnlPjjB28Mj4UsheYF7xNwsO6D16dflQ+JQBQIOrmSInpHhSJmi3ocN9HMxk+eSZ3BPvploAhWsEe8UXhuMa3jffE8ziaU8tgGMDzj38hQA3gKbcfdEp+KIEE6ifl4TSYqcmZIJ292I/WKHwuknO/IDny6eNSottABYRyP/AGoVQjGJ2jcAAGmAANumKVDNiOf3UqFIFRHh9bHScz7RkY6n4bVJTiyZkKAIzBAUHpB351bcV6OvcD3bRt29Zc+pJCwgggqdiOWwj4xW9nW3a22lNRWdQIiDER5/OkzRassnhThFSktHsR/3loJGRBExgjMhpz86Zf0vtMYCgwCJ8uXj5U+7ef1ciFSYAxzHXnIk/GgG4MkECQAR4EyY+HzpqENd2f2jZEWXSEKqCD3iWSQCyqZI1S0dcgdStwo4dZGo3SupQ0kWj6tgSinJXJB3OFxgVnuF7bKr6t2fRLEqkAk40y57xGOuKPZ7YT1RYs5uh4RCAxKmWJdyOsCJ5bdM3dTT09++YriyCS1uWLBmP/GJk6iCBnfM0fhuMuA9yAzKVYkatczlhyxERtHuonGds+utwUUExqEQdW2pY8JHh4zVn2Z6LcXdth0sqqt3l1PpJU7GOSkRHPnsRV0VJ7oDfUquI4UgMTJVVALQAfqzEyQCYnFMu3hA1NqUQIZpO3IcvOtJe9CuOKlAlmDzLgtpkECcTsN+gqKf2d8Zq9m2Vn66zTLDdagUlzZneM4otCgKEHsrbGmeUmRM9ZonAcY4UqCCDAhvoxiZ5Hx8Kvv833HKZRbcxGbi461wfs642R3EG2qLq9c/KmyWqDmj1K7tC8oRFBPrMlmEld4gicYgzGST7o/BXFYAMBuSGMkT0AG0xy+dW3F+h/FK2lFV2GDDqIxIkkjMHlOCJiaafQ3jobuK2Rj1iAt45aPj0pVgyrZkUo9Si43hgR6xIUDfeRyz5md+lH9eFRWOklhpHdkge8EY+O1WA9DOOAj1Q3nNy14D65/UU+56Kce2GtLA/wBpb6+DU/c4m1MbPHqZ20utoZtpE/P3jFBJIOCc4OfCI8oxWmsehnGSSUUSDnUjRjpq93hM07hvQ7jSQvq1OnP9okZMHc5OPlTShKKtoaLUnUdWUvA8DKamYKJIG+4g8uWY/KiIqLLa5jGnKE4HMYj748a0KegnHcrQEbD1qR7+9mg3/QfjthZEb5uW94+1iq9y3uMW/wAL+xTue7bYsG9YCCA0lYZTnpIqKLeIA6mcnET5R88+VaK56C8dsLQ0gkqPW28TEj2/D5UQ+hXHGP4Kjw9anlPtTS0TuMT8r+xm7JAOZiZjxG0/OiXjGs9QNsc8YjwrQWPQHj2dVWyCxyf4tvlMxLbx+PSpr/sz7T5cN5fxrXz79LKcU9WL3covVMxY9ksSeigYJO590n5UbRC5y04E7fL8fdWt/wA23aZaf3TnP9tZjqf9bvTh+zftTSf9FIJO3rrO0Rj+JH6FR4seq+40kY1QCcgT+vnXLeDvmeu/nWv/AM23agn/AESZH99Y/wDt61G470B7RtKbj8I2hcsRct3DAie6jkmM7Dagpw6r7iKDMvcgifE46fnTHUATuT8oO1dJKtOcMY8KV0CJJz99WoUEm/6xQQufj+NSrXDs7GNlySYEQOZ2oJQnAHWOQ8d6ZMYFaBkafa3EYzvg0dHMA+O/X45iurw2lhBnxHMwdhuRyphSBn9YP40bTJuO26/H+tKgXZJpUaFymnS+bjW20oyxqufR1DVpg5E/fmjvwvrL1z1YAEyRqIlthpLGCJgxPxrvG8QOIB02rdtF0zoULEyQMGZgHlk4p3ZV0orNp1LMkAZVQdMnlkjbPzrE9Nf0LsPu3iKOJJ5fkUPbd/VdDFArAd8RGfEcjT+zOzrT2i9w3F70KQkpEHJMZzExsKsO1raEBtBFyQWYnDCPqExAMbfOo3atk2VC6DyzGkEQd+UnOd8Vap3FRWhS2rqOxC/dFKyXAfIIJ6fraoQG0yKtLN0OysxEc1Awo/Ez91B7WZGukW40jZvcCfgZqyLd0xU3dEfhBJ0AAl4VfAkwPnXvNjsq1LdwEA6RjkoCfepPvryP0N4APxvCzkaw58AgLZ/4BXtXCnuL1I1HzPePzJq2JRjvVAR2Xa+ovwpHs219RfhUktSpjORh2Za+otNudm2oPcG1ThXG5eJA+JAqEMo/DIblwxj1jgQSPZItjb7B+NWFvsawbQcuA7EgJnkQJYz3RkmT0qDwZldX1iz/APE9xvuIrSej3Yp4gk6gAsTzmeWDI23roqowTYUm5UiM/o5wwuEeuUqELahnIbTpgMd9xQP8g8PpQ6xLXNJBwVWQNZBM7ZrVdp9uGzFuxbVQpyy5UgchjBPOfnM1JuWBx9rvRbdeWmSJyss2dJ3xVeeS1exZlT0W5he1Ox7FtwLbC4CJnxkiMHwn31H7I4FCWldtoJB/tLvMGeVSbiQSN4MY2p3ZHtP/ALv/AFL/AOVDifhM09na8THz9GaCz2HbZUJuQXMRLGMxJOr35inJ6OppJLwQYjUdpAn2vGfdS4dZIHUxWnFteGSSqux6b+4HlXNSTO9jYs4Ok9Xy0M4fR+0Cw17LqGTnlHt71x+wLUH+IMR9I811c364q94PtT1kpcQZ5kYE7AiPxqt7Z4A2iMghtuRxvj31GluCGLiOWSTp+WpT9kcKo4pN4IA3PNbw5nxFbS1aEDyHM/nWS4PF+2f8S/zAf/Ktla9keQrBxEU5eRXxf4/L+yL62Ax0nugmMyY/OmtxMKDob6UjOI/Ogdq8d/q11BjAkCd+mZ+FAHYTFM3W1zOqSRHSJBPnRWDBJOSowOcrpFiWGrTB85PnXLnCqRGc43PPG0+NV/Z3aJVhZuaiwxqaM9BA5eMmrhjWfGw8j2/6WQlZ8k8dw2m49s4KtGecEg/CKjmwSIBkda1npnwKpx3FoYX+M51HcAkuIPIwwPjFZhkImO9P1e98DFdGE7Rme7HcHfC22VlkmIOxBGN+n5VGe4RzPy++ptuxtJwfajcbiAJ3o1rghBLwEhoKnOr6OrHz60c0VqCyvTiCBOWVRBk5kjeeVBuJEyCOcGrReyGghiqHUF0jM4kHyO3nS4myIW2WJ/3eQ5ao3kbbCosSN6AzIq1J6UqmX7ADEBcD/aH8qVNmQcyNF2fZklLaiQSWYxLTIBDAadIAwBPtGii5e4efYCagQQSCRieZbPMedQ+Et3rCpcNo2lIIllOdhqxtP5xNWXE8Fcu3EUd1biSHdCqmSPZJ9syDkZMTEVkktaexrjg4EsGte9vbk9SsHGg3Ju2/o50nA1EkDvZBidvDblW9ucQ2hSNIt3NUAGTggzpjuidoxvWx4nsS3ZC+ttlzKqXU9zSJ1G5KkrM7xzNA43sCxcti6bSi2cest3R3cxLIftTymNqMJxTTM+JgSw3U9H0PPeGtO5OhWYxJCgnHOY5U42SBIkxhsYGYieZ/OvRfR7sSzaYmzduAsIP8RFmcDOkSAROmZNZPtO/LaUhbi6g7Ega8mZHM771esfNKkg4uHLDautejst/2c6DfYlob1TBQTlnchRpHOFk4r1xT4H4V4Xb4dkd9ZGqBqgRpJEjAwDGY86MNX1j8P6VfGehz8VXI9wE9D8KcPI/CvDpb6x+H9KXe+sfh/SjnK8p7hq8DUbtDjUtKGuMEWd2MCQrMBJ5nTXjGlvrH4f0pj49picGBHgfDpUzhyno/YubNvSQwCICQQRIVZyPGat+C4u5abVbOk/IjoRzFeKoxIGknYbCfwp3f6n4f0rpd5pVDd3rdnv3EelPEOukhIkH2ehB2JI5VztD0m4i4pWFUHfSDMcxJO1eBgN1Pw/pSh+p+H9KW4/lDll1PX1U9KF2X2ja9Yy+sTVqQRrWQQ3EkiJ3GJ6V5J3+p+FSuz3GYMHGfHveHiaq4rEvDZt7Nw64hefoe3rxtv+8T/iH51Z8N6TFBpF22Ry1MDHzrwr1lz67fAflS9dc/vG+A/KuYsSj0c8KM1Ulf2/s93T0qILH1lrvEHcdAOvQVX8Z2ytxtTXUJ+0ojyzXi/rrn12+A/Kua3+u3y/Ko8RkhgQi7ivT+z2K12jb9Za/iJ/aWx7Y+unj4VvbTYx+uVfNXZF2OIshnP9rbOYx318K9QXi7kd28seQ/OuZxvE93Jae/sZ+KwlJo3/F8ItwZweo3FRE7IUBhrfvCN6xR7Qv/AN9b+H/90Nu07/8AfWv1/wCpWZdoySpe/wBDG+GTN3wfZSo2oszEbTy8qnEV5p/lbiB/rbX6/wDUprdscR/fWx7z/wDZSz41zdyXv7EWBWxif2tWNPaVwgA+sS3cHmV9Wff3Kxiggd2ZkRGPMRWu9Ob4bi5LB4tr7PWWPU9fnVAGHenu42zPv6V18DEvDi65IxYrSk0BFoMSAWBjqMmM9Pcc0S6Dr7jSJJlmE46TuadeVWcCNKxJHIAZGqFnwNAvQADCsGAjuZxzAjrIMHNWWVDvVNbbGmdePpaoyDHOfxzUZnulmUgljIhRkjnAAnlVklowe53lIKqymY6RI5wYxzp/D8Y7MbJGmQ0lQytmCYMNpG2JiaCnzqyWZ8/bjz5fClU0dnv/AIB4Mxn3xilV/eRGzI1nG9vniVPDHR6q4SfWt9D1feLiMEEiBOM+4G4O/d9vWLswlpiNNsHUV/hgYgM0TABzG9Z7tDsMDh9TXh6y2I9WsuG75XDg6ROCANlyRkVM7At3yCqjQABC+sOwZC0Jk4LAkgffVGWKjoO5uUnKW5fcWOJstp1lsSWAVww2nQemnTERmc1XcHfCoqEAW4/iAkldTAByOYghYQYkGNqncd2/6swFLooEFREnAiGxlgQYEjSI8KnjuIFwi7cQ2bZMquSZ8BOGbOdsnxqtRb3Rq4hQlBSU3J3qnf382d7Wv2kRWsGNLahbgiTtqyASRpnJOBUfheGQ2/WKB6wNB1IJHOQBvvsQBjNG4+491VZrYZbYDKVUBgTMK0TnzjaqtlveqY2m0gYYElWGeQwCMAZmcU8Y6VZVxThKf/mqXn/LZM7W4lnfSSAF1AoJBkYDEHnuJHSlbGB5Cqv9zvJdm42qVbIyNjj51Z2fZXyH3VdGKUaRzOLw5QnlkqY4rS005OXP8ave2eAs6GuWgUgzpJJDKSBidiJGDBGcHBpzMotqyhiofGjI8m/lNTQKicWMj3/cahI7lXwWw+ytSdFRuC2H2RUqa68F4TRLcWilpq57EsWriMtxTIaQwJBCkQYj2oI8SJmDkVWcfY9XcdJDBTAYbEbg+8RUTTdE5WRn2NP7KGG80/mah3Dii9k7N5p/M1ZuM+G/fNHS7I/2V5+jLYrXYpE0fg9JcavZMg8uRAzyzGa4h7SWibI8UoqZ2hwyrBUmDMg7qRH5+O25qMyEfGKj0JhyU45kE7BSeMsD/aW/51P4V7B2cItjzY/8zV5J6MD/AE6z9tPvJ/CvW+zz/CTyP3muJ2s/FFfL+zk8Z8T31Yc1wiuzQvWwYPWPyrlQw3O6MblQ5hUPtNf4TeX4ippNQ+1D/DPuHzpY/iQx5L6b2dXGXoEQVGecIvwqjS3PtLACkCGOD7/HlFaX0iUnjr5Ezr5AmIA3UnbESKr04Np9oFDkzjeJznyr2XDusKK+S9DiYsvHL6sr7tlCNPejGxIweZEYrhtgKhWBnfcAjcr9VjgVYvwasBpIEE/SAD89u8QPAflTF7LWDmG3ENlZj2due2KszIrspeJ4jSxTvAY5zJE5JjejXuKQYTUcFXljkEnAgyAPhVld4NCNLPywSpnxyTHwmoJ4JN9LAiRDGQY+yM8vCnTiw2gP7vqguLhaAJJgwo0jHkAKVSPXsc67Y8CPdyYUqNvqSy1W/e4q0LS2SqldVpLYOo6QCxGAIMCC2NoyM2HZXCvb4a79O7CgaDo7jBTChlA1apHUwNtqk8L6qzxBdntexbADBxctyGDBVcE6yMknkpxmm2eLR/WhXR09YEm4BbhYCkuQ0kGARMAkT1qlzvRGvh0nPVXvp5cjPeknHuIDIUE90XDLHSAGJWApOqRIJ5yJzUKz2y50AKjsFgTE7zH/AH8K0nbLBw9gXE7joSm+lB3ZI0xIBmAeQJmg/udjXcuXLY0rGp17igkyqEGJmdOATncYq1NVsLJuLcV9CJZDqAX7jgkuT9FiYEt9E8vDTXbrXFVn1kkDBBLSo5iMQMZHWob3V1XLcqwQlV0g3AQBHdbnJjP2qi8Isq6AY2Y9JmI95oZdS/DhBRub0a5dfmXvF3xctsWjUANOckGJLSd5nECKg2PZXyFO4bh0RNKkM0ZbJYiRMzBXOIAPLJrvCWmNvUFYqoGogEhZMDUdhJ61ZFUqOTxcnKSb6I6DRjxbldBYlehz47nNAmuUxkuh4qNxW6+Z+6jg1H4o5X7VQkdyq4PYfZH3mpBoHBqTpABJIAAGSTJAAHM1IuoVJVgVIMEEQQRuCDkGuxD8KNMtx1ninT2WI+74HFMu3SxLMZJ3O33U2lTUKNej9k7N5p/M1Bbaj9kDDfaT+Z6ycb8J++aOp2P/ALUfP9rLn1RPI58K7oYREiehjz+6iq5GnUDGYkHIMgx1G9c9ac+JmuGe4qzlws0a5gHpt128K5xFycY8/HnHhzpjsT8vlgfKmxUbAopKkTPRMTx9n7S/c5r1jswfwk8vxNeWeh4/8Qs/a/8AhcNet9lWv4SeVcXtXWa+i/k4vG/E99WO0UxrFTzapht1yla2MhBYVB7UPcjqy/fVpfWKp+02wn/mL99SC8SCeYekvEN+8340gC4TqxyYLlshfgc1UcZ2gFA0Ksk8u8BEcyBg5+FWfFcVqv3w1rVpvXCCTp+k0Rj3+7nUc8OWYGT4HR3l37wdSCu2/hXscKowSfRehwp/ib+ZWcJxd24SUTUZySwAE/VXGY6TyxUnsyzddtVxZXMFs5k7bHBHuqRZ4YPLDvNiHOZAwYnGnwBzO9Fu37gcG44hVMArplhsdIOPDOATnNWN8kK3yQLs/i1kyrJBhyxIEgkwqGTOR8am27yHTlWM7aZI8CAuN9iPCoT9poR3m0McGAQG5dYPPJMZolqzqypZdUAkEAFpJldQIM7QN6DQGiV69xhYA5CCInO0V2ghwMFmJ/wuwHXAGKVKDKzt3s65x1x7ly7cI0QCo3YhSpYEx6sShgAYmB1m9vejDfu9lVJtiFUW4D6mYAy2gatknUwgbYqVw3baomng1kRAQkWjMTOnmC24GSOVTe0LTG0C795V1QGIZ2KjIKvgxIAYnw2oOUrXQ3RwU1mvb35me4D0WvsrBCiBFAZskM5nY5EA+O+IqZxrpw9kWJt3rrLph11ggE5U8h0Jjc+93A8K4Z1Rii3bdpv4cvClR3m5DCn2dWSDjGqCnBcQ3Dol21cBBK931e0TrMtMwCOYmcTFWavcdRyO7+jQK9aPEXLSm4LTENhE9WukAxC855yWyR5V3h+HW1bKuWLswMBSogLOMkN5kbkDbbQWnS2kByZABPc1EaV2BHsDaN8HHMwOK4RZyCBnYbiJx4QQc+FLfJbDYdxj4X5URLtq2AzIfaLEYIAEDB6tJ90eIqDwXFutoorQr+0IGc9dxVtcspDaUA7pIYkknynAHTc+JqiseyPf95q6BzeMl47QWmk0iaaTVhhHg1H4o+z9oUUGg8T9H7Q++oGO5A7PvtbZXUwy5B6EMakcXxTXXa45lmMk7eFQ7P5/zGjCuthpUmaJM7XYpClNWCDWqX2KMN9pP5nqM1TvR9cN9pP5nrHx3wn5eqOv2Ir4uPn+1l1evPc0KxkINK+Arht4o6W80b1NcBts97DBjBVFUVpt0N0irT1FAv2KNglhjvQof+IWvM/9O7XrnA8HqWy3rHUKASimFfmNQjME15N6HLHHr4Bv+ncr1Xsu4Rat/YX7hXI7RxHDFTXRL1PO8dG8Sn71ZdMBQXoIu0K9erlykZUgXFPVR2gZ9X/5i1YXKruMHet/b/A0IbhPKO1OH9beuSdK6mwoB1SWE4ggzzg0SxZCGAhmAvTltJA5gT+pj3+OUkwAAdWZgGGzJzByMR+FEthSsW3FxhJZTjAkGGAiTHMievOvYq8qTOBLdnOKsAtqm4p3ICqyruZ0nl5yKaWGJ9YeZee5scZWCCCJ8uVCt2SZKlkVh3ZLHvciywdInVucY2rqWiyO166wtTp1IveY5JGo+0BgQJmRtiXSCgvDPYZuU8omASI2URO+fuqZYa0UOnTpUxKouoNsNMgzO0kc6jNw6aDCALIKaAukiBOowYz47kRJxUPiLht3FZQg0qAdP8RSwMAwQAGwOfxoVYC19QFwt62B0e2jMOZkggHM8qVVi9r8SBAQR10TPjJIJ84pVMsvkSi87I4Oy5IusEdv8PcHKVcEMIBPSQTU/tvsO0wNm3fBAjQdJS2J090EEt9HJ2NehL6O2LbStpA2SJls+MmrngeECj2RJ3PU/l4cqZYeto3eFcjz/sXsV7XqkT1d22g5wonMnT6wmdoJ5DaTNF4rsK/cYlbfdAA0qQVJxI1TLZEYiNq9H08jnqRj8cV1tIjG21P3eth7zSjyfjvRnjSCfVqBksdaqThf8Xh8h0qPa4S9bTS2F6K4gyNIOkTqaDknkMkV6vecNPTnWe7ZssZW3atkEZZjpjM8hPU+dLKGlIRt8jz3i+I9q3EuV1XCwLACAB3hjVO2ay1nb3n763t30edgxH8MKDkEHXAOY8c538awdnY+ZqYMWkc7iItVZ1qaac1Nq8zHBQ+J2H2h99H0+FA4vb3ioFblba397fzGi0O2Mnzf+aiGuphvwovZ0Uq4KcBVgoqsfR44b7SfzPUCKmdhbH7SfzPWTjfhPy9UdbsR1xcfP9rNNabNSRUBGqTaeuBR9AU0FNDuJNEinEVA2hvolZ/02eiv/wBNq9K4dIRPsr9wrA+h6f6W/gr/AMhr0kINC/ZH3Vxe0VeJ5L+TzvaPxvfVkN7hpuuojdpWWYhXWR1x+pqs7Z7YW2kzM7bR86xLAm5KNHOeJGrsvLl0Csl2l27c9YAoU6TOAW0+fuH9KFxPbRAKhHwIkCRq2gGfnVBxRusNclSrbEa9UAkyQBA32JG21dLhOA1bmY8fitFkKo8Ktr2x3Tq1sim4JkkgavZ5Zjn76rl4YC5CEspHJCdJ3Bj/ALDNX0s4VVuFhBLLoaTscBTETjlmc4iuWg5LzdCacEgjC/WhWkkTHeEdM13FKjnWA4btm4ICq4YDvA6dJMc2XI25+NHZAwBgBl5AF1Ez3dhmQTOTjHjG4vhjpUm4HIB3DBSQQAYCmd9p3pnDcdcuFbZY2yrnKmGMAgAI2ImeXKj8yBkCs4Hea3zDEhVMEBSCeZ8+RAp/HcJ6myt27p0avVi2ThCQX1hiJcmfaidxin9o37iFQtmVwjFj3maBBaCWfuxgx0rlq/dEG46LaAJJe2VbXIjDT3s7rjwFFdSIiXOIYklbbMDz0XD55kYmlU63x6KI/ebTROfVM2OWVaDAxjpSpfIB7dcuZ2E+X6xRLF/MYk0LiVA3++n8KvPAmtCNxN1UC8wpl+9pGT8KrmvEyTInx+6mITHYARUG84PdAMkHbkP0a4xG5nHzpvB8N6ucQWJJyTvyE0ADL1ldoYcsA4rEv+zu1MLfvRzGPd+vCttxLwJnHPmfd40G3w5iTucnz6fhRFcVLcxV39nqAYv3PfFRuG9CLZZg12+AsZAkE+cdIreXLWCxGAJ2/OncNbKrEzzPmfM1LF7qPQxp/Z9a/v73yoCfs/tPP8a7EwNp8dz1kbVuuIeAT0BMDn+dDs2VAEzMbxuefzNS2Hu49DEX/wBmtv6F+6vmqt+UVEs/s41f/kv/AO2PL621eiXdIBIzgwPHlXeHSFUSMCOkx76ZYklzJki+R52/7NiBP7y//tD/APau2f2atAJ4rJGxtxHkQ2fhXofEAlCJyRHxx+NPdF6Ue+n1J3UXyPNuJ/ZwygkcTt/gHyzU+x+zrQO7fuT10qRjoPfsZrY30AG2SRGJzIqaLjdBSynKSpj4S7t5o6MwzehN1RP7y243toNyB08amcF6JuplrvrMbFQoB6ysGtXxDErG3eX+YbUN0NVZV0Nf+bxH52ZW96MXAR/HPeMR6tcbnocYrreil47cRH+4v5VfcQhGkyY1DrGceXOijiDzqZF0D/n8R+dmX4T0TupdDDiiGMmAmCMAgwYAgxVzxt7jEVlUi4NMCIRhiM9wzGNhnqOcu7xEMsdYJ8wY/wCbT8aezNyqrE4fDm7kimWNOTts80S9xCM6lVT6QFwspjwKgSZ5eM+Nd4niSTi4BIg6VZwCcxjoc55DlvV9232e8lxdQEthWGli3IDXhvd1rP3LGtjaPdfL6ZnfJyDjMSIO9LKNcjFKFMCvFxqJNx4AyJ7jAjlJmSczIM9M0/jb9zUHQqApgKxwxlgZ2AIztTG4Y2wxAYY2JkCMHxjM55rQ+HPrH1KC7iCdIAAOdIBZQqnnknJxQqwNFhwljvEEqGKwSCAIABKjm7DqSYz73M6CB6sgMd1XMnmGKZiPCoiqCjOUu6CCS1xtKg7TcXk0k7R7XIUE9oMut2e05gd1LgQDMd0QdeMxvJ50crEosbt0AkqxDAEQGEAkQpuBjymN8RReJZGkqUJYFS0ZYxyI70wdxsCd5qr4riVYhoDoBsoYEwIIIAmMKYzR+ENq6xVERoySABJgGNORtiQCBGSAaCToUDwnCX2MXHTVEDS+QMfTUBgRMkmQdvClb7PRncNbEaoDPcDtEQJDFu7mZJ5ipr3rYGkIhuZIByUX2jqU92CB158qFee0FLKkgCQQoKANkm3/AIZnbNM20Gh6no4UcgPVxHI5stvvud65US92kNRm3eJncLcg+IgRFKl1GUI9f0Pb+LaYbluPz8fCuWr3uonFnwquukk6QIkZMwQNseNbKNQa85baCPOc0GDPL4GkpiANgOtcuXgBIySQBnmf1NSiDraScwQvTruJ8vyol1o/7UhcEUO9fgEwYHzqEId1yWEAQuTPXl88+4UU8W3QUwKTO8kzEgxsMYpZqUQFevu5C6Rp3OCdogH35/3aeJnb5f0p3B3Dk5ycTGw2j789akesbrUIQ7ykwNsg7HYf1ij6D+hQjfLMckBYXwPMn5x7qRY/WaoQbfUyoiZP3S0/EAe+pOmhD2pEnSOZ2mPD/CaNI6Z88fdUIMvIdI+0OXQzRI8P15UGDImIyd45R+NFByRPumoQV+2CudtS7T9YVINv9ZqK/wBHzHOedGJ8fn/SoQbxI7o+0v8AMtK5bPhSuglT+fvpzn/F8xQIV3aCkIxxjPwIP4VxlqVxNvWjLqPeBE45iOlDtkwDHIdN45VCEHiLZKsRuMjzHeHzFWYXGP15VwXOv3ULgb3cgciViOhI5eAqEAceSRo0sS3MCVHMatsSBtVH212TbKBrQKyuxcwRIOdRPSOu/jWouiRuZ8BP31ie1eLZX9ULmt2JywJMCCVwNIAHuquSrVkk1WpAsoyzHqusK+Y2PeIjTucbeMRSa5BMg6WbSwJaBgCSxHeXEzzkTgYjX+GA1AWkuqQO8zFQYkme6YIJMAbSTT7HBBUBiGOMAkISsyBgMMkZO53qqkY27CvcB741ll+lMk4kQpUzMxAI/Co926kfxrFpiXJZTp1gEbiZKgQPH5UOxwxXQT1nVAIQn6YD95IEnRkyw6Ur9oPLE+sOVDD1gld4bQG57RkfMTYKYVeOswWtyxP923rI0+0dM98RtIjyk1xOJFxNbF9ByJMMM6dDMmAN5Bg7DMUSwCCwRoMjuadYAJJB3xgQZFReMvtfNxrx0Bs3DbYKjKRpLFZ+kFmQIxIG8ygaUDaydAKKLvIM8QIiYbSQVB58pofEI7943u4AMpN3IgQHMamMbT165Pwti3YVtJuAIrah1EiGImfkCMUy7fUqdBR570Z0oDHtFyc5zBAGNqhBL2S4GHEf4rAYycmWzJmedKpKcfbQaAUGnEaQ0Rg971qz/wAI/GlUt9CWz2Tihjf5VF/d4GYk7n9chSpVpZtOerHh8KA+W2EAQPfuZ8cfDxpUqiIxI4pe0QDGkZO+fqj4ifd40qVEAS8uOXuH4VDvTBEiTAEid8Cc5ilSoILCIhgCR8MffXSDzOIzjp76VKmFOcKAqKNLFjkkaYJOTktI3orkE1ylSoICwgliogM33Qv3ijBT1xXKVMAHqh/JTy8RUgXB9UUqVAJx1Er3ROrHwb8JomnMRSpVCA77jQwA5H7jRio6DeuUqhDjAHlTVTujPUbe7rSpUGFA3sc9XyoK2ApbbMH8PwpUqHMg82hFZHtP0K1MTbukG4T7Q2gM0AgjETM9BSpUasDSZmuPt3LP8K4FZU1azHdYEsQSuqWOAfPemPxVxEGgatQXLQpyB3Qq92SBEnauUqoejoz4kUmB4jgLp1EoSXMKHuagkxJBBBOCvTHSiWOKt2kZtDEqwUknAgSSxHe08oE867So7srRKR7roGKAgPDaCFBOwiYOkeYOBUPiu1CFQktbUyuow5Lbkd3afrZrtKiopugLcJ/lJW0oIa4XS2ZWTLcwWkQcc53o17+L/tNIJKZABQle4TsYEQZGd+qpUsllWgXoTAOIOUVgpJga0GJ6aDHxpUqVLmEs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 descr="http://fiusms.fiu.edu/wp-content/uploads/Bin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6" descr="http://fiusms.fiu.edu/wp-content/uploads/Bins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6" name="Picture 8" descr="Bi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468" y="3568369"/>
            <a:ext cx="2997262" cy="169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31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F74A54D9D6764FB2A3052C414ABE2F" ma:contentTypeVersion="1" ma:contentTypeDescription="Create a new document." ma:contentTypeScope="" ma:versionID="5607289cb71b40debd49d7f5ba63c9a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eb741f30fcdd1d6053161891e09045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79C6AC8-99DE-4F66-82DC-D320864A30B5}"/>
</file>

<file path=customXml/itemProps2.xml><?xml version="1.0" encoding="utf-8"?>
<ds:datastoreItem xmlns:ds="http://schemas.openxmlformats.org/officeDocument/2006/customXml" ds:itemID="{06412835-737A-492F-8E83-6CB92F107B5E}"/>
</file>

<file path=customXml/itemProps3.xml><?xml version="1.0" encoding="utf-8"?>
<ds:datastoreItem xmlns:ds="http://schemas.openxmlformats.org/officeDocument/2006/customXml" ds:itemID="{2152E2BB-F0ED-4AAF-BB8D-F66CC8146411}"/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779</Words>
  <Application>Microsoft Office PowerPoint</Application>
  <PresentationFormat>On-screen Show (4:3)</PresentationFormat>
  <Paragraphs>160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Learning to be Green: Sustainability Education and Research at FIU</vt:lpstr>
      <vt:lpstr>About FIU</vt:lpstr>
      <vt:lpstr>What is Sustainability ?</vt:lpstr>
      <vt:lpstr>Dimensions of Sustainable Systems</vt:lpstr>
      <vt:lpstr>FIU Career Services</vt:lpstr>
      <vt:lpstr>Green Jobs ?</vt:lpstr>
      <vt:lpstr>FIU Campus Sustainability (Coordinated by Office of University Sustainability)</vt:lpstr>
      <vt:lpstr>Campus Sustainability-Energy</vt:lpstr>
      <vt:lpstr>Campus Sustainability-Waste</vt:lpstr>
      <vt:lpstr>Campus Sustainability-Transportation</vt:lpstr>
      <vt:lpstr>Campus Sustainability-Outreach &amp; Others</vt:lpstr>
      <vt:lpstr>Courses Offered about Sustainability (as of July 2013)</vt:lpstr>
      <vt:lpstr>Energy and Sustainability Related Programs in FIU’s MME Department </vt:lpstr>
      <vt:lpstr>Research on Energy and Sustainability</vt:lpstr>
      <vt:lpstr>Final Remarks</vt:lpstr>
    </vt:vector>
  </TitlesOfParts>
  <Company>university of texas at el paso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computational model for performance prediction of a hybrid PV/T module</dc:title>
  <dc:creator>Francisco Zevallos</dc:creator>
  <cp:lastModifiedBy>sstrauss</cp:lastModifiedBy>
  <cp:revision>149</cp:revision>
  <dcterms:created xsi:type="dcterms:W3CDTF">2014-05-07T17:45:00Z</dcterms:created>
  <dcterms:modified xsi:type="dcterms:W3CDTF">2014-05-30T17:21:59Z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0x010100CBF74A54D9D6764FB2A3052C414ABE2F</vt:lpwstr>
  </property>
</Properties>
</file>