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87" r:id="rId2"/>
    <p:sldId id="276" r:id="rId3"/>
    <p:sldId id="278" r:id="rId4"/>
    <p:sldId id="277" r:id="rId5"/>
    <p:sldId id="279" r:id="rId6"/>
    <p:sldId id="288" r:id="rId7"/>
    <p:sldId id="280" r:id="rId8"/>
    <p:sldId id="281" r:id="rId9"/>
    <p:sldId id="282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a Edelman" initials="RE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 autoAdjust="0"/>
  </p:normalViewPr>
  <p:slideViewPr>
    <p:cSldViewPr>
      <p:cViewPr>
        <p:scale>
          <a:sx n="114" d="100"/>
          <a:sy n="114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29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C389E-D96C-4E99-9334-1481791F7E6B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B77C-09EA-45B7-B338-9405C8D8C4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6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B77C-09EA-45B7-B338-9405C8D8C4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5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B77C-09EA-45B7-B338-9405C8D8C4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2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B77C-09EA-45B7-B338-9405C8D8C4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2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F4B6-8AF8-4E6C-BF9F-4B052E7217B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5/30/2014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B27A30-B5AC-4705-B0C7-1F369EE92A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001000" y="65532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B13BBD-1C05-4808-BD77-2E83C1FFF46E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5/30/2014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8475F9-0ADE-4CF5-8A20-420E2209E3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A45963-0052-401C-848F-8834A1459084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5/30/2014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2514C6-4EDD-4F9A-BE02-78664EA23F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5275-FD9D-4B65-B645-246DCB2C61A1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5/30/2014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E0A4AA-09C1-4A3B-B9D0-810A5D3C97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93D3BB-AEAD-4CAF-BC8D-524947394164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5/30/2014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58FDAF9-4F76-4BC9-8E71-1E53C0AFC1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4E6F-5882-484B-AC81-48F4C85993D3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5/30/2014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7C19-F87C-435B-8CBC-0FB901479A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01000" y="65532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4454-7042-46F1-9E77-D2595A1D961F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5/30/2014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CFA0-822E-4C1A-A017-2B324312F9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1992EB-741E-4ECF-83D5-461A0C58631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E384-09A5-4545-B802-978D1DA68A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001000" y="65532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001000" y="65532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DF1E2-9C26-4BE1-80D5-A6155FEC44B8}" type="datetimeFigureOut">
              <a:rPr lang="en-US" smtClean="0">
                <a:solidFill>
                  <a:srgbClr val="FFFFFF"/>
                </a:solidFill>
              </a:rPr>
              <a:pPr>
                <a:defRPr/>
              </a:pPr>
              <a:t>5/30/2014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3366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  <a:solidFill>
            <a:srgbClr val="8C8674"/>
          </a:solidFill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CE38F-09DF-4319-9348-5D0416612D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8" name="Picture 9" descr="ACORE_HORIZ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0178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077200" y="6596063"/>
            <a:ext cx="16002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ACORE ©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60576" y="5791200"/>
            <a:ext cx="7315200" cy="6858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Broward County Go SOLAR Fest – June 6, 2014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Michael Brower, President and CEO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American Council On Renewable Energy (ACORE)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12" name="Picture Placeholder 11" descr="iStock_000010582663Small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1" y="4695423"/>
            <a:ext cx="2666999" cy="6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4800" y="1589566"/>
            <a:ext cx="4191000" cy="4572000"/>
          </a:xfrm>
        </p:spPr>
        <p:txBody>
          <a:bodyPr/>
          <a:lstStyle/>
          <a:p>
            <a:pPr marL="366713" lvl="1" indent="0">
              <a:spcBef>
                <a:spcPts val="0"/>
              </a:spcBef>
              <a:buClr>
                <a:schemeClr val="accent2"/>
              </a:buClr>
              <a:buNone/>
            </a:pPr>
            <a:endParaRPr lang="en-US" sz="1800" dirty="0" smtClean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Support local, state, and federal efforts that promote solar energy.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endParaRPr lang="en-US" sz="1800" dirty="0" smtClean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Ask your representative and senator to support favorable renewable energy policy certainty and equally treat all energy regardless of technology.</a:t>
            </a:r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endParaRPr lang="en-US" sz="1800" dirty="0"/>
          </a:p>
          <a:p>
            <a:pPr lvl="1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/>
              <a:t>See if </a:t>
            </a:r>
            <a:r>
              <a:rPr lang="en-US" sz="1800" dirty="0" smtClean="0"/>
              <a:t>installing or leasing a solar system is right for your home. </a:t>
            </a:r>
            <a:endParaRPr lang="en-US" sz="1800" dirty="0"/>
          </a:p>
          <a:p>
            <a:pPr lvl="1">
              <a:buClr>
                <a:schemeClr val="accent2"/>
              </a:buClr>
              <a:buFont typeface="Wingdings" charset="2"/>
              <a:buChar char=""/>
            </a:pP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What You Can Do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to Advance Solar in Florida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3" name="Content Placeholder 12" descr="shutterstock_111427721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1589566"/>
            <a:ext cx="4540101" cy="4982707"/>
          </a:xfrm>
        </p:spPr>
      </p:pic>
    </p:spTree>
    <p:extLst>
      <p:ext uri="{BB962C8B-B14F-4D97-AF65-F5344CB8AC3E}">
        <p14:creationId xmlns:p14="http://schemas.microsoft.com/office/powerpoint/2010/main" val="24528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1534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Solar PV in the U.S.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4" name="Content Placeholder 293"/>
          <p:cNvSpPr>
            <a:spLocks noGrp="1"/>
          </p:cNvSpPr>
          <p:nvPr>
            <p:ph sz="quarter" idx="1"/>
          </p:nvPr>
        </p:nvSpPr>
        <p:spPr>
          <a:xfrm>
            <a:off x="-152400" y="1600200"/>
            <a:ext cx="3505200" cy="4572000"/>
          </a:xfrm>
        </p:spPr>
        <p:txBody>
          <a:bodyPr/>
          <a:lstStyle/>
          <a:p>
            <a:pPr marL="55563" lvl="1" indent="0">
              <a:buNone/>
            </a:pPr>
            <a:r>
              <a:rPr lang="en-US" sz="1800" b="1" dirty="0" smtClean="0"/>
              <a:t>   In 2013…</a:t>
            </a:r>
          </a:p>
          <a:p>
            <a:pPr lvl="1"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Solar Photovoltaic </a:t>
            </a:r>
            <a:r>
              <a:rPr lang="en-US" sz="1800" dirty="0"/>
              <a:t>(PV) installations continued to </a:t>
            </a:r>
            <a:r>
              <a:rPr lang="en-US" sz="1800" dirty="0" smtClean="0"/>
              <a:t>grow, increasing </a:t>
            </a:r>
            <a:r>
              <a:rPr lang="en-US" sz="1800" dirty="0"/>
              <a:t>41% over 2012 to reach </a:t>
            </a:r>
            <a:r>
              <a:rPr lang="en-US" sz="1800" dirty="0" smtClean="0"/>
              <a:t>4,751 megawatts (MW). </a:t>
            </a:r>
          </a:p>
          <a:p>
            <a:pPr lvl="1">
              <a:buFont typeface="Wingdings" charset="2"/>
              <a:buChar char=""/>
            </a:pPr>
            <a:endParaRPr lang="en-US" sz="600" dirty="0" smtClean="0"/>
          </a:p>
          <a:p>
            <a:pPr lvl="1"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Solar energy </a:t>
            </a:r>
            <a:r>
              <a:rPr lang="en-US" sz="1800" dirty="0"/>
              <a:t>was the second-largest source of new </a:t>
            </a:r>
            <a:r>
              <a:rPr lang="en-US" sz="1800" dirty="0" smtClean="0"/>
              <a:t>electricity </a:t>
            </a:r>
            <a:r>
              <a:rPr lang="en-US" sz="1800" dirty="0"/>
              <a:t>generating capacity in the </a:t>
            </a:r>
            <a:r>
              <a:rPr lang="en-US" sz="1800" dirty="0" smtClean="0"/>
              <a:t>U.S.</a:t>
            </a:r>
          </a:p>
          <a:p>
            <a:pPr lvl="1">
              <a:buFont typeface="Wingdings" charset="2"/>
              <a:buChar char=""/>
            </a:pPr>
            <a:endParaRPr lang="en-US" sz="600" dirty="0" smtClean="0"/>
          </a:p>
          <a:p>
            <a:pPr lvl="1"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140,000 solar PV installations occurred </a:t>
            </a:r>
            <a:r>
              <a:rPr lang="en-US" sz="1800" dirty="0"/>
              <a:t>in the U.S</a:t>
            </a:r>
            <a:r>
              <a:rPr lang="en-US" sz="1800" dirty="0" smtClean="0"/>
              <a:t>. alone. </a:t>
            </a:r>
            <a:endParaRPr lang="en-US" sz="1800" dirty="0"/>
          </a:p>
          <a:p>
            <a:pPr lvl="1">
              <a:buFont typeface="Wingdings" charset="2"/>
              <a:buChar char=""/>
            </a:pPr>
            <a:endParaRPr lang="en-US" sz="600" dirty="0" smtClean="0"/>
          </a:p>
          <a:p>
            <a:pPr lvl="1"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Installation costs fell </a:t>
            </a:r>
            <a:r>
              <a:rPr lang="en-US" sz="1800" dirty="0"/>
              <a:t>throughout the </a:t>
            </a:r>
            <a:r>
              <a:rPr lang="en-US" sz="1800" dirty="0" smtClean="0"/>
              <a:t>year.</a:t>
            </a:r>
          </a:p>
          <a:p>
            <a:pPr lvl="1">
              <a:buFont typeface="Wingdings" charset="2"/>
              <a:buChar char=""/>
            </a:pPr>
            <a:endParaRPr lang="en-US" sz="1600" dirty="0" smtClean="0"/>
          </a:p>
        </p:txBody>
      </p:sp>
      <p:pic>
        <p:nvPicPr>
          <p:cNvPr id="296" name="Content Placeholder 295" descr="smi-1-1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716" b="-18716"/>
          <a:stretch>
            <a:fillRect/>
          </a:stretch>
        </p:blipFill>
        <p:spPr>
          <a:xfrm>
            <a:off x="3429000" y="685800"/>
            <a:ext cx="5638800" cy="6633882"/>
          </a:xfrm>
        </p:spPr>
      </p:pic>
      <p:sp>
        <p:nvSpPr>
          <p:cNvPr id="3" name="Rectangle 2"/>
          <p:cNvSpPr/>
          <p:nvPr/>
        </p:nvSpPr>
        <p:spPr>
          <a:xfrm>
            <a:off x="3581400" y="6705600"/>
            <a:ext cx="6477000" cy="194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smtClean="0"/>
              <a:t>http://www.seia.org/research-resources/solar-market-insight-report-2013-year-review</a:t>
            </a:r>
            <a:endParaRPr lang="en-US" sz="10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3581400" y="6586875"/>
            <a:ext cx="2069797" cy="194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aseline="30000" dirty="0"/>
              <a:t>http://</a:t>
            </a:r>
            <a:r>
              <a:rPr lang="en-US" sz="1000" baseline="30000" dirty="0" err="1"/>
              <a:t>costofsolar.com</a:t>
            </a:r>
            <a:r>
              <a:rPr lang="en-US" sz="1000" baseline="30000" dirty="0"/>
              <a:t>/how-much-do-solar-panels-cost/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8404" y="1752600"/>
            <a:ext cx="3976396" cy="4572000"/>
          </a:xfrm>
        </p:spPr>
        <p:txBody>
          <a:bodyPr/>
          <a:lstStyle/>
          <a:p>
            <a:pPr>
              <a:buFont typeface="Wingdings" charset="2"/>
              <a:buChar char=""/>
            </a:pPr>
            <a:r>
              <a:rPr lang="en-US" sz="1800" dirty="0"/>
              <a:t>Last month, the Obama administration announced private and public sector commitments to deploy more than 850MW of solar– enough to power nearly 130,000 homes. </a:t>
            </a:r>
          </a:p>
          <a:p>
            <a:endParaRPr lang="en-US" sz="1800" dirty="0"/>
          </a:p>
          <a:p>
            <a:pPr>
              <a:buFont typeface="Wingdings" charset="2"/>
              <a:buChar char=""/>
            </a:pPr>
            <a:r>
              <a:rPr lang="en-US" sz="1800" dirty="0"/>
              <a:t>The President also announced new executive actions committing to training programs at community colleges across the country that will assist 50,000 workers to enter the solar industry by 2020. </a:t>
            </a:r>
          </a:p>
        </p:txBody>
      </p:sp>
      <p:pic>
        <p:nvPicPr>
          <p:cNvPr id="9" name="Content Placeholder 8" descr="shutterstock_123739609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1586753"/>
            <a:ext cx="4236098" cy="4983645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" y="155061"/>
            <a:ext cx="8153400" cy="9906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Solar PV in the U.S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04417"/>
            <a:ext cx="6019800" cy="48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baseline="30000" dirty="0"/>
          </a:p>
          <a:p>
            <a:r>
              <a:rPr lang="en-US" sz="1000" baseline="30000" dirty="0"/>
              <a:t>http://</a:t>
            </a:r>
            <a:r>
              <a:rPr lang="en-US" sz="1000" baseline="30000" dirty="0" err="1"/>
              <a:t>www.whitehouse.gov</a:t>
            </a:r>
            <a:r>
              <a:rPr lang="en-US" sz="1000" baseline="30000" dirty="0"/>
              <a:t>/the-press-office/2014/05/09/fact-sheet-president-obama-announces-commitments-and-executive-actions-a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035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olar PV Global Capacity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381" b="-45381"/>
          <a:stretch>
            <a:fillRect/>
          </a:stretch>
        </p:blipFill>
        <p:spPr>
          <a:xfrm>
            <a:off x="85531" y="540398"/>
            <a:ext cx="8943392" cy="7772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204" y="1600200"/>
            <a:ext cx="8976050" cy="762000"/>
          </a:xfrm>
        </p:spPr>
        <p:txBody>
          <a:bodyPr/>
          <a:lstStyle/>
          <a:p>
            <a:pPr marL="285750" lvl="1" indent="-285750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1800" dirty="0" smtClean="0"/>
              <a:t>Total </a:t>
            </a:r>
            <a:r>
              <a:rPr lang="en-US" sz="1800" dirty="0"/>
              <a:t>global operating </a:t>
            </a:r>
            <a:r>
              <a:rPr lang="en-US" sz="1800" dirty="0" smtClean="0"/>
              <a:t>capacity for solar PV reached 100 </a:t>
            </a:r>
            <a:r>
              <a:rPr lang="en-US" sz="1800" dirty="0"/>
              <a:t>GW </a:t>
            </a:r>
            <a:r>
              <a:rPr lang="en-US" sz="1800" dirty="0" smtClean="0"/>
              <a:t>in 2012, with nearly 1/3 of that total (29.4 GW) added in 2012 alone. </a:t>
            </a: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Solar PV Worldwide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42556"/>
            <a:ext cx="65532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http://www.ren21.net/Portals/0/documents/Resources/GSR/2013/GSR2013_lowres.pdf</a:t>
            </a:r>
          </a:p>
        </p:txBody>
      </p:sp>
    </p:spTree>
    <p:extLst>
      <p:ext uri="{BB962C8B-B14F-4D97-AF65-F5344CB8AC3E}">
        <p14:creationId xmlns:p14="http://schemas.microsoft.com/office/powerpoint/2010/main" val="21484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olar Country Capacity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581" b="-12581"/>
          <a:stretch>
            <a:fillRect/>
          </a:stretch>
        </p:blipFill>
        <p:spPr>
          <a:xfrm>
            <a:off x="0" y="2133600"/>
            <a:ext cx="9068459" cy="48014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6200" y="1600200"/>
            <a:ext cx="8915400" cy="1382233"/>
          </a:xfrm>
        </p:spPr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1800" dirty="0"/>
              <a:t>Eight </a:t>
            </a:r>
            <a:r>
              <a:rPr lang="en-US" sz="1800" dirty="0" smtClean="0"/>
              <a:t>countries, including, Germany, China, and the U.S., added </a:t>
            </a:r>
            <a:r>
              <a:rPr lang="en-US" sz="1800" dirty="0"/>
              <a:t>more than 1 GW of solar PV </a:t>
            </a:r>
            <a:r>
              <a:rPr lang="en-US" sz="1800" dirty="0" smtClean="0"/>
              <a:t>each to </a:t>
            </a:r>
            <a:r>
              <a:rPr lang="en-US" sz="1800" dirty="0"/>
              <a:t>their grids in </a:t>
            </a:r>
            <a:r>
              <a:rPr lang="en-US" sz="1800" dirty="0" smtClean="0"/>
              <a:t>2012. </a:t>
            </a:r>
            <a:r>
              <a:rPr lang="en-US" sz="1800" dirty="0"/>
              <a:t>The top </a:t>
            </a:r>
            <a:r>
              <a:rPr lang="en-US" sz="1800" dirty="0" smtClean="0"/>
              <a:t>markets for </a:t>
            </a:r>
            <a:r>
              <a:rPr lang="en-US" sz="1800" dirty="0"/>
              <a:t>s</a:t>
            </a:r>
            <a:r>
              <a:rPr lang="en-US" sz="1800" dirty="0" smtClean="0"/>
              <a:t>olar installations -Germany</a:t>
            </a:r>
            <a:r>
              <a:rPr lang="en-US" sz="1800" dirty="0"/>
              <a:t>, Italy, China, the </a:t>
            </a:r>
            <a:r>
              <a:rPr lang="en-US" sz="1800" dirty="0" smtClean="0"/>
              <a:t>U.S., </a:t>
            </a:r>
            <a:r>
              <a:rPr lang="en-US" sz="1800" dirty="0"/>
              <a:t>and </a:t>
            </a:r>
            <a:r>
              <a:rPr lang="en-US" sz="1800" dirty="0" smtClean="0"/>
              <a:t>Japan- were </a:t>
            </a:r>
            <a:r>
              <a:rPr lang="en-US" sz="1800" dirty="0"/>
              <a:t>also the leaders for total capacity.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98351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Solar PV Worldwide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-9331" y="6642556"/>
            <a:ext cx="655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http://www.ren21.net/Portals/0/documents/Resources/GSR/2013/GSR2013_lowres.pdf</a:t>
            </a:r>
          </a:p>
        </p:txBody>
      </p:sp>
    </p:spTree>
    <p:extLst>
      <p:ext uri="{BB962C8B-B14F-4D97-AF65-F5344CB8AC3E}">
        <p14:creationId xmlns:p14="http://schemas.microsoft.com/office/powerpoint/2010/main" val="33922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447"/>
            <a:ext cx="9029700" cy="4572000"/>
          </a:xfrm>
        </p:spPr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1800" dirty="0" smtClean="0"/>
              <a:t>Demand in Latin America is shifting from small, off-grid, and niche applications to large-scale deployment in the commercial and industrial sectors- especially in Brazil, Chile, and Mexico.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" y="155061"/>
            <a:ext cx="8153400" cy="990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Spotlight: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Solar </a:t>
            </a:r>
            <a:r>
              <a:rPr lang="en-US" sz="3200" b="1" dirty="0">
                <a:solidFill>
                  <a:schemeClr val="tx1"/>
                </a:solidFill>
              </a:rPr>
              <a:t>PV in </a:t>
            </a:r>
            <a:r>
              <a:rPr lang="en-US" sz="3200" b="1" dirty="0" smtClean="0">
                <a:solidFill>
                  <a:schemeClr val="tx1"/>
                </a:solidFill>
              </a:rPr>
              <a:t>Latin America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eb.uvic.ca/latinamerican/images/glob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398247"/>
            <a:ext cx="4495800" cy="430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2570" y="6642556"/>
            <a:ext cx="141417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http://web.uvic.ca/latinamerican/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057400"/>
            <a:ext cx="8797212" cy="1245889"/>
          </a:xfrm>
        </p:spPr>
        <p:txBody>
          <a:bodyPr/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1800" dirty="0" smtClean="0"/>
              <a:t>As of 2011, the average homeowner would save about $20,000 over 20 years from having a solar system.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The Benefits of Solar Power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solar-savings.pn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811" b="-36811"/>
          <a:stretch>
            <a:fillRect/>
          </a:stretch>
        </p:blipFill>
        <p:spPr>
          <a:xfrm>
            <a:off x="2971800" y="974315"/>
            <a:ext cx="6102222" cy="7179085"/>
          </a:xfrm>
        </p:spPr>
      </p:pic>
      <p:sp>
        <p:nvSpPr>
          <p:cNvPr id="2" name="Rectangle 1"/>
          <p:cNvSpPr/>
          <p:nvPr/>
        </p:nvSpPr>
        <p:spPr>
          <a:xfrm>
            <a:off x="2995128" y="6595189"/>
            <a:ext cx="2231701" cy="328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aseline="30000" dirty="0"/>
              <a:t>http://costofsolar.com/how-much-are-solar-panels-savings</a:t>
            </a:r>
            <a:r>
              <a:rPr lang="en-US" sz="1200" baseline="30000" dirty="0" smtClean="0"/>
              <a:t>/</a:t>
            </a:r>
          </a:p>
          <a:p>
            <a:r>
              <a:rPr lang="en-US" sz="1000" baseline="30000" dirty="0"/>
              <a:t>http://</a:t>
            </a:r>
            <a:r>
              <a:rPr lang="en-US" sz="1000" baseline="30000" dirty="0" err="1"/>
              <a:t>www.eia.gov</a:t>
            </a:r>
            <a:r>
              <a:rPr lang="en-US" sz="1000" baseline="30000" dirty="0"/>
              <a:t>/tools/</a:t>
            </a:r>
            <a:r>
              <a:rPr lang="en-US" sz="1000" baseline="30000" dirty="0" err="1"/>
              <a:t>faqs</a:t>
            </a:r>
            <a:r>
              <a:rPr lang="en-US" sz="1000" baseline="30000" dirty="0"/>
              <a:t>/</a:t>
            </a:r>
            <a:r>
              <a:rPr lang="en-US" sz="1000" baseline="30000" dirty="0" err="1"/>
              <a:t>faq.cfm?id</a:t>
            </a:r>
            <a:r>
              <a:rPr lang="en-US" sz="1000" baseline="30000" dirty="0"/>
              <a:t>=97&amp;t=3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8580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Simply put, adding solar panels to your roof saves you money and increases energy </a:t>
            </a:r>
            <a:r>
              <a:rPr lang="en-US" sz="2000" b="1" i="1" dirty="0" smtClean="0"/>
              <a:t>security.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04800" y="2590800"/>
            <a:ext cx="24663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dirty="0"/>
              <a:t>In 3 of the 4 most populous states, where electricity prices are higher, </a:t>
            </a:r>
            <a:r>
              <a:rPr lang="en-US" dirty="0" smtClean="0"/>
              <a:t>estimated savings were $30,000- and in Hawaii</a:t>
            </a:r>
            <a:r>
              <a:rPr lang="en-US" dirty="0"/>
              <a:t>, </a:t>
            </a:r>
            <a:r>
              <a:rPr lang="en-US" dirty="0" smtClean="0"/>
              <a:t>over </a:t>
            </a:r>
            <a:r>
              <a:rPr lang="en-US" dirty="0"/>
              <a:t>$60,000.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19600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1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dirty="0"/>
              <a:t>Solar power provides energy security, a major reason the U.S. Department of Defense has invested money in developing and installing solar. </a:t>
            </a: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30571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Cost of Solar Energy.pn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02" r="-6202"/>
          <a:stretch>
            <a:fillRect/>
          </a:stretch>
        </p:blipFill>
        <p:spPr>
          <a:xfrm>
            <a:off x="3886200" y="0"/>
            <a:ext cx="5486400" cy="682246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65314" y="1752600"/>
            <a:ext cx="3996612" cy="4572000"/>
          </a:xfrm>
        </p:spPr>
        <p:txBody>
          <a:bodyPr/>
          <a:lstStyle/>
          <a:p>
            <a:pPr marL="398462" lvl="1" indent="-285750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Solar PV module costs have fallen by 80% in just the past six years. </a:t>
            </a:r>
          </a:p>
          <a:p>
            <a:pPr marL="398462" lvl="1" indent="-285750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endParaRPr lang="en-US" sz="1800" dirty="0" smtClean="0"/>
          </a:p>
          <a:p>
            <a:pPr marL="398462" lvl="1" indent="-285750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Battery technology research and development from a variety of sectors will help address solar energy’s remaining concerns, including intermittency. </a:t>
            </a:r>
          </a:p>
          <a:p>
            <a:pPr marL="398462" lvl="1" indent="-285750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endParaRPr lang="en-US" sz="1800" dirty="0" smtClean="0"/>
          </a:p>
          <a:p>
            <a:pPr marL="398462" lvl="1" indent="-285750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For example, the auto industry has developed batteries that fail to work for the electric vehicle market, but are perfect for home energy storage.</a:t>
            </a:r>
          </a:p>
          <a:p>
            <a:pPr lvl="1">
              <a:buFont typeface="Wingdings" charset="2"/>
              <a:buChar char=""/>
            </a:pPr>
            <a:endParaRPr lang="en-US" sz="15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Advances in 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Solar Power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1987" y="64293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http://</a:t>
            </a:r>
            <a:r>
              <a:rPr lang="en-US" sz="700" dirty="0" err="1"/>
              <a:t>www.businessinsider.com</a:t>
            </a:r>
            <a:r>
              <a:rPr lang="en-US" sz="700" dirty="0"/>
              <a:t>/solar-price-terrordome-chart-2014-4</a:t>
            </a:r>
          </a:p>
        </p:txBody>
      </p:sp>
      <p:sp>
        <p:nvSpPr>
          <p:cNvPr id="4" name="Rectangle 3"/>
          <p:cNvSpPr/>
          <p:nvPr/>
        </p:nvSpPr>
        <p:spPr>
          <a:xfrm>
            <a:off x="-34212" y="65817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/>
              <a:t>http://www.businessinsider.com/global-solar-dominance-is-in-sight-2014-4</a:t>
            </a:r>
            <a:endParaRPr lang="en-US" sz="700" dirty="0"/>
          </a:p>
        </p:txBody>
      </p:sp>
      <p:sp>
        <p:nvSpPr>
          <p:cNvPr id="6" name="Rectangle 5"/>
          <p:cNvSpPr/>
          <p:nvPr/>
        </p:nvSpPr>
        <p:spPr>
          <a:xfrm>
            <a:off x="-41988" y="6705600"/>
            <a:ext cx="68440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http://cleantechnica.com/2013/05/06/solar-pv-module-prices-have-fallen-80-since-2008-wind-turbines-29/</a:t>
            </a:r>
          </a:p>
        </p:txBody>
      </p:sp>
    </p:spTree>
    <p:extLst>
      <p:ext uri="{BB962C8B-B14F-4D97-AF65-F5344CB8AC3E}">
        <p14:creationId xmlns:p14="http://schemas.microsoft.com/office/powerpoint/2010/main" val="14256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4495800" cy="4572000"/>
          </a:xfrm>
        </p:spPr>
        <p:txBody>
          <a:bodyPr/>
          <a:lstStyle/>
          <a:p>
            <a:pPr marL="344488" lvl="1" indent="-344488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The Executive Branch commitment to support programs </a:t>
            </a:r>
            <a:r>
              <a:rPr lang="en-US" sz="1800" dirty="0"/>
              <a:t>at </a:t>
            </a:r>
            <a:r>
              <a:rPr lang="en-US" sz="1800" dirty="0" smtClean="0"/>
              <a:t>U.S. community </a:t>
            </a:r>
            <a:r>
              <a:rPr lang="en-US" sz="1800" dirty="0"/>
              <a:t>colleges </a:t>
            </a:r>
            <a:r>
              <a:rPr lang="en-US" sz="1800" dirty="0" smtClean="0"/>
              <a:t>to train 50,000 solar workers by 2020 </a:t>
            </a:r>
            <a:r>
              <a:rPr lang="en-US" sz="1800" dirty="0"/>
              <a:t>builds </a:t>
            </a:r>
            <a:r>
              <a:rPr lang="en-US" sz="1800" dirty="0" smtClean="0"/>
              <a:t>on DOE’s </a:t>
            </a:r>
            <a:r>
              <a:rPr lang="en-US" sz="1800" dirty="0" err="1" smtClean="0"/>
              <a:t>SunShot</a:t>
            </a:r>
            <a:r>
              <a:rPr lang="en-US" sz="1800" dirty="0" smtClean="0"/>
              <a:t> program, which has helped nearly 400 </a:t>
            </a:r>
            <a:r>
              <a:rPr lang="en-US" sz="1800" dirty="0"/>
              <a:t>community colleges </a:t>
            </a:r>
            <a:r>
              <a:rPr lang="en-US" sz="1800" dirty="0" smtClean="0"/>
              <a:t>in 49 states train </a:t>
            </a:r>
            <a:r>
              <a:rPr lang="en-US" sz="1800" dirty="0"/>
              <a:t>22,000 people to join the solar industry since 2010</a:t>
            </a:r>
            <a:r>
              <a:rPr lang="en-US" sz="1800" dirty="0" smtClean="0"/>
              <a:t>.</a:t>
            </a:r>
          </a:p>
          <a:p>
            <a:pPr marL="285750" lvl="1" indent="-285750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endParaRPr lang="en-US" sz="1800" dirty="0"/>
          </a:p>
          <a:p>
            <a:pPr marL="344488" lvl="1" indent="-344488">
              <a:spcBef>
                <a:spcPts val="0"/>
              </a:spcBef>
              <a:buClr>
                <a:schemeClr val="accent2"/>
              </a:buClr>
              <a:buFont typeface="Wingdings" charset="2"/>
              <a:buChar char=""/>
            </a:pPr>
            <a:r>
              <a:rPr lang="en-US" sz="1800" dirty="0" smtClean="0"/>
              <a:t>The U.S. Department of Housing and Urban Development, the Federal Housing Administration, and Fannie Mae have announced </a:t>
            </a:r>
            <a:r>
              <a:rPr lang="en-US" sz="1800" dirty="0"/>
              <a:t>the expansion of the Green Preservation Plus program, an enhanced financing option </a:t>
            </a:r>
            <a:r>
              <a:rPr lang="en-US" sz="1800" dirty="0" smtClean="0"/>
              <a:t>to preserve </a:t>
            </a:r>
            <a:r>
              <a:rPr lang="en-US" sz="1800" dirty="0"/>
              <a:t>quality affordable housing by </a:t>
            </a:r>
            <a:r>
              <a:rPr lang="en-US" sz="1800" dirty="0" smtClean="0"/>
              <a:t>encouraging </a:t>
            </a:r>
            <a:r>
              <a:rPr lang="en-US" sz="1800" dirty="0"/>
              <a:t>investment in energy- and water-saving property improvements.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sz="3000" b="1" dirty="0" smtClean="0">
                <a:solidFill>
                  <a:schemeClr val="tx1"/>
                </a:solidFill>
              </a:rPr>
              <a:t>Solar Power Opportunities for 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Low &amp; Middle Income Communities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shutterstock_81491812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584902"/>
            <a:ext cx="4222899" cy="4968116"/>
          </a:xfrm>
        </p:spPr>
      </p:pic>
      <p:sp>
        <p:nvSpPr>
          <p:cNvPr id="6" name="Rectangle 5"/>
          <p:cNvSpPr/>
          <p:nvPr/>
        </p:nvSpPr>
        <p:spPr>
          <a:xfrm>
            <a:off x="0" y="6522343"/>
            <a:ext cx="6019800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aseline="30000" dirty="0"/>
          </a:p>
          <a:p>
            <a:r>
              <a:rPr lang="en-US" sz="1000" baseline="30000" dirty="0"/>
              <a:t>http://</a:t>
            </a:r>
            <a:r>
              <a:rPr lang="en-US" sz="1000" baseline="30000" dirty="0" err="1"/>
              <a:t>www.whitehouse.gov</a:t>
            </a:r>
            <a:r>
              <a:rPr lang="en-US" sz="1000" baseline="30000" dirty="0"/>
              <a:t>/the-press-office/2014/05/09/fact-sheet-president-obama-announces-commitments-and-executive-actions-a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374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Custom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33660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74A54D9D6764FB2A3052C414ABE2F" ma:contentTypeVersion="1" ma:contentTypeDescription="Create a new document." ma:contentTypeScope="" ma:versionID="5607289cb71b40debd49d7f5ba63c9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DA25E-127F-4BA9-AEF3-9E94B90090D8}"/>
</file>

<file path=customXml/itemProps2.xml><?xml version="1.0" encoding="utf-8"?>
<ds:datastoreItem xmlns:ds="http://schemas.openxmlformats.org/officeDocument/2006/customXml" ds:itemID="{3F8C3B58-84B3-4BD4-8F4B-15C7BA5040F5}"/>
</file>

<file path=customXml/itemProps3.xml><?xml version="1.0" encoding="utf-8"?>
<ds:datastoreItem xmlns:ds="http://schemas.openxmlformats.org/officeDocument/2006/customXml" ds:itemID="{8830EFE4-6638-4B8E-9DB5-0DE1E0D4B840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3271</TotalTime>
  <Words>626</Words>
  <Application>Microsoft Office PowerPoint</Application>
  <PresentationFormat>On-screen Show (4:3)</PresentationFormat>
  <Paragraphs>62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1_Median</vt:lpstr>
      <vt:lpstr>Broward County Go SOLAR Fest – June 6, 2014 Michael Brower, President and CEO American Council On Renewable Energy (ACORE)</vt:lpstr>
      <vt:lpstr>Solar PV in the U.S. </vt:lpstr>
      <vt:lpstr>Solar PV in the U.S.</vt:lpstr>
      <vt:lpstr>PowerPoint Presentation</vt:lpstr>
      <vt:lpstr>PowerPoint Presentation</vt:lpstr>
      <vt:lpstr>Spotlight:  Solar PV in Latin America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Eldar L</dc:creator>
  <cp:lastModifiedBy>sstrauss</cp:lastModifiedBy>
  <cp:revision>163</cp:revision>
  <dcterms:created xsi:type="dcterms:W3CDTF">2013-04-02T22:48:22Z</dcterms:created>
  <dcterms:modified xsi:type="dcterms:W3CDTF">2014-05-30T17:29:30Z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0x010100CBF74A54D9D6764FB2A3052C414ABE2F</vt:lpwstr>
  </property>
</Properties>
</file>