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80" r:id="rId6"/>
    <p:sldId id="282" r:id="rId7"/>
    <p:sldId id="281" r:id="rId8"/>
    <p:sldId id="258" r:id="rId9"/>
    <p:sldId id="259" r:id="rId10"/>
    <p:sldId id="260" r:id="rId11"/>
    <p:sldId id="263" r:id="rId12"/>
    <p:sldId id="264" r:id="rId13"/>
    <p:sldId id="265" r:id="rId14"/>
    <p:sldId id="266" r:id="rId15"/>
    <p:sldId id="267" r:id="rId16"/>
    <p:sldId id="268" r:id="rId17"/>
    <p:sldId id="269" r:id="rId18"/>
    <p:sldId id="276" r:id="rId19"/>
    <p:sldId id="283" r:id="rId20"/>
    <p:sldId id="278" r:id="rId21"/>
    <p:sldId id="279" r:id="rId22"/>
    <p:sldId id="270" r:id="rId23"/>
    <p:sldId id="271" r:id="rId24"/>
    <p:sldId id="273" r:id="rId25"/>
    <p:sldId id="275" r:id="rId26"/>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1066" y="-9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CF5A0D61-876E-4D39-BD86-129E476FEEC1}" type="datetimeFigureOut">
              <a:rPr lang="en-US" smtClean="0"/>
              <a:t>12/9/2013</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9E2EA47A-1B08-473B-8478-40E969007B41}" type="slidenum">
              <a:rPr lang="en-US" smtClean="0"/>
              <a:t>‹#›</a:t>
            </a:fld>
            <a:endParaRPr lang="en-US"/>
          </a:p>
        </p:txBody>
      </p:sp>
    </p:spTree>
    <p:extLst>
      <p:ext uri="{BB962C8B-B14F-4D97-AF65-F5344CB8AC3E}">
        <p14:creationId xmlns:p14="http://schemas.microsoft.com/office/powerpoint/2010/main" val="750220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C7DE2484-33D1-401B-871C-5A350644606C}" type="datetimeFigureOut">
              <a:rPr lang="en-US" smtClean="0"/>
              <a:t>12/9/2013</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BAE16916-B744-49E0-9ACF-214E1E2376F3}" type="slidenum">
              <a:rPr lang="en-US" smtClean="0"/>
              <a:t>‹#›</a:t>
            </a:fld>
            <a:endParaRPr lang="en-US" dirty="0"/>
          </a:p>
        </p:txBody>
      </p:sp>
    </p:spTree>
    <p:extLst>
      <p:ext uri="{BB962C8B-B14F-4D97-AF65-F5344CB8AC3E}">
        <p14:creationId xmlns:p14="http://schemas.microsoft.com/office/powerpoint/2010/main" val="1077077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What is Go SOLAR</a:t>
            </a:r>
            <a:r>
              <a:rPr lang="en-US" b="0" baseline="0" dirty="0" smtClean="0"/>
              <a:t>?: </a:t>
            </a:r>
          </a:p>
          <a:p>
            <a:endParaRPr lang="en-US" b="0" baseline="0" dirty="0" smtClean="0"/>
          </a:p>
          <a:p>
            <a:r>
              <a:rPr lang="en-US" b="0" dirty="0" smtClean="0"/>
              <a:t>It’s a US Department</a:t>
            </a:r>
            <a:r>
              <a:rPr lang="en-US" b="0" baseline="0" dirty="0" smtClean="0"/>
              <a:t> of Energy grant awarded to Broward County to fi</a:t>
            </a:r>
            <a:r>
              <a:rPr lang="en-US" b="0" dirty="0" smtClean="0"/>
              <a:t>nd ways to make it easier, faster and cheaper to install </a:t>
            </a:r>
            <a:r>
              <a:rPr lang="en-US" b="0" u="sng" dirty="0" smtClean="0"/>
              <a:t>rooftop</a:t>
            </a:r>
            <a:r>
              <a:rPr lang="en-US" b="0" baseline="0" dirty="0" smtClean="0"/>
              <a:t> </a:t>
            </a:r>
            <a:r>
              <a:rPr lang="en-US" b="0" u="sng" dirty="0" smtClean="0"/>
              <a:t>solar systems,</a:t>
            </a:r>
            <a:r>
              <a:rPr lang="en-US" b="0" u="sng" baseline="0" dirty="0" smtClean="0"/>
              <a:t> al</a:t>
            </a:r>
            <a:r>
              <a:rPr lang="en-US" b="0" u="none" dirty="0" smtClean="0"/>
              <a:t>so</a:t>
            </a:r>
            <a:r>
              <a:rPr lang="en-US" b="0" u="none" baseline="0" dirty="0" smtClean="0"/>
              <a:t> referred to as Photovoltaic Rooftop Systems</a:t>
            </a:r>
            <a:endParaRPr lang="en-US" b="0" u="none" dirty="0" smtClean="0"/>
          </a:p>
          <a:p>
            <a:endParaRPr lang="en-US" b="0" u="none" baseline="0" dirty="0" smtClean="0"/>
          </a:p>
          <a:p>
            <a:r>
              <a:rPr lang="en-US" b="0" baseline="0" dirty="0" smtClean="0"/>
              <a:t>Broward County is one of the 22 awardees nationwide and the only one in the Southeastern United States.</a:t>
            </a:r>
          </a:p>
          <a:p>
            <a:endParaRPr lang="en-US" b="0" baseline="0" dirty="0" smtClean="0"/>
          </a:p>
          <a:p>
            <a:r>
              <a:rPr lang="en-US" b="0" baseline="0" dirty="0" smtClean="0"/>
              <a:t>The County is working collaboratively with 14 partner cities to Streamline Rooftop Solar Permitting</a:t>
            </a:r>
          </a:p>
        </p:txBody>
      </p:sp>
      <p:sp>
        <p:nvSpPr>
          <p:cNvPr id="4" name="Slide Number Placeholder 3"/>
          <p:cNvSpPr>
            <a:spLocks noGrp="1"/>
          </p:cNvSpPr>
          <p:nvPr>
            <p:ph type="sldNum" sz="quarter" idx="10"/>
          </p:nvPr>
        </p:nvSpPr>
        <p:spPr/>
        <p:txBody>
          <a:bodyPr/>
          <a:lstStyle/>
          <a:p>
            <a:pPr>
              <a:defRPr/>
            </a:pPr>
            <a:fld id="{269F583B-0533-4E45-9961-2689480021FD}" type="slidenum">
              <a:rPr lang="en-US" smtClean="0"/>
              <a:pPr>
                <a:defRPr/>
              </a:pPr>
              <a:t>5</a:t>
            </a:fld>
            <a:endParaRPr lang="en-US" dirty="0"/>
          </a:p>
        </p:txBody>
      </p:sp>
    </p:spTree>
    <p:extLst>
      <p:ext uri="{BB962C8B-B14F-4D97-AF65-F5344CB8AC3E}">
        <p14:creationId xmlns:p14="http://schemas.microsoft.com/office/powerpoint/2010/main" val="2060513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Broward </a:t>
            </a:r>
            <a:r>
              <a:rPr lang="en-US" dirty="0"/>
              <a:t>County is also working with key stakeholders to ensure that the new streamline solar permitting is in conformance with their requirements and regulations. </a:t>
            </a:r>
          </a:p>
          <a:p>
            <a:endParaRPr lang="en-US" dirty="0"/>
          </a:p>
          <a:p>
            <a:r>
              <a:rPr lang="en-US" dirty="0" smtClean="0"/>
              <a:t>Key stakeholders include:</a:t>
            </a:r>
          </a:p>
          <a:p>
            <a:endParaRPr lang="en-US" dirty="0" smtClean="0"/>
          </a:p>
          <a:p>
            <a:pPr marL="628468" lvl="1" indent="-171401" defTabSz="914137">
              <a:buFont typeface="Arial" pitchFamily="34" charset="0"/>
              <a:buChar char="•"/>
              <a:defRPr/>
            </a:pPr>
            <a:r>
              <a:rPr lang="en-US" dirty="0" smtClean="0">
                <a:solidFill>
                  <a:schemeClr val="bg1"/>
                </a:solidFill>
              </a:rPr>
              <a:t>Partner</a:t>
            </a:r>
            <a:r>
              <a:rPr lang="en-US" baseline="0" dirty="0" smtClean="0">
                <a:solidFill>
                  <a:schemeClr val="bg1"/>
                </a:solidFill>
              </a:rPr>
              <a:t> cities through the </a:t>
            </a:r>
            <a:r>
              <a:rPr lang="en-US" dirty="0" smtClean="0">
                <a:solidFill>
                  <a:schemeClr val="bg1"/>
                </a:solidFill>
              </a:rPr>
              <a:t>League of Cities</a:t>
            </a:r>
          </a:p>
          <a:p>
            <a:pPr marL="628468" lvl="1" indent="-171401" defTabSz="914137">
              <a:buFont typeface="Arial" pitchFamily="34" charset="0"/>
              <a:buChar char="•"/>
              <a:defRPr/>
            </a:pPr>
            <a:r>
              <a:rPr lang="en-US" dirty="0" smtClean="0">
                <a:solidFill>
                  <a:schemeClr val="bg1"/>
                </a:solidFill>
              </a:rPr>
              <a:t>Florida Solar Energy Center</a:t>
            </a:r>
            <a:r>
              <a:rPr lang="en-US" baseline="0" dirty="0" smtClean="0">
                <a:solidFill>
                  <a:schemeClr val="bg1"/>
                </a:solidFill>
              </a:rPr>
              <a:t> </a:t>
            </a:r>
          </a:p>
          <a:p>
            <a:pPr marL="628468" lvl="1" indent="-171401">
              <a:buFont typeface="Arial" pitchFamily="34" charset="0"/>
              <a:buChar char="•"/>
            </a:pPr>
            <a:r>
              <a:rPr lang="en-US" dirty="0" smtClean="0">
                <a:solidFill>
                  <a:schemeClr val="bg1"/>
                </a:solidFill>
              </a:rPr>
              <a:t>Building Official</a:t>
            </a:r>
            <a:r>
              <a:rPr lang="en-US" baseline="0" dirty="0" smtClean="0">
                <a:solidFill>
                  <a:schemeClr val="bg1"/>
                </a:solidFill>
              </a:rPr>
              <a:t>s Association of Florida</a:t>
            </a:r>
            <a:r>
              <a:rPr lang="en-US" dirty="0" smtClean="0">
                <a:solidFill>
                  <a:schemeClr val="bg1"/>
                </a:solidFill>
              </a:rPr>
              <a:t> </a:t>
            </a:r>
          </a:p>
          <a:p>
            <a:pPr marL="628468" lvl="1" indent="-171401">
              <a:buFont typeface="Arial" pitchFamily="34" charset="0"/>
              <a:buChar char="•"/>
            </a:pPr>
            <a:r>
              <a:rPr lang="en-US" dirty="0" smtClean="0">
                <a:solidFill>
                  <a:schemeClr val="bg1"/>
                </a:solidFill>
              </a:rPr>
              <a:t>FPL </a:t>
            </a:r>
          </a:p>
          <a:p>
            <a:pPr marL="628468" lvl="1" indent="-171401">
              <a:buFont typeface="Arial" pitchFamily="34" charset="0"/>
              <a:buChar char="•"/>
            </a:pPr>
            <a:r>
              <a:rPr lang="en-US" baseline="0" dirty="0" smtClean="0">
                <a:solidFill>
                  <a:schemeClr val="bg1"/>
                </a:solidFill>
              </a:rPr>
              <a:t>School Board</a:t>
            </a:r>
          </a:p>
          <a:p>
            <a:pPr marL="628468" lvl="1" indent="-171401">
              <a:buFont typeface="Arial" pitchFamily="34" charset="0"/>
              <a:buChar char="•"/>
            </a:pPr>
            <a:r>
              <a:rPr lang="en-US" baseline="0" dirty="0" smtClean="0">
                <a:solidFill>
                  <a:schemeClr val="bg1"/>
                </a:solidFill>
              </a:rPr>
              <a:t>Broward County Board of Rules and Appeals</a:t>
            </a:r>
          </a:p>
          <a:p>
            <a:pPr marL="628468" lvl="1" indent="-171401">
              <a:buFont typeface="Arial" pitchFamily="34" charset="0"/>
              <a:buChar char="•"/>
            </a:pPr>
            <a:r>
              <a:rPr lang="en-US" baseline="0" dirty="0" smtClean="0">
                <a:solidFill>
                  <a:schemeClr val="bg1"/>
                </a:solidFill>
              </a:rPr>
              <a:t>Department of Energy</a:t>
            </a:r>
            <a:endParaRPr lang="en-US" dirty="0" smtClean="0">
              <a:solidFill>
                <a:schemeClr val="bg1"/>
              </a:solidFill>
            </a:endParaRPr>
          </a:p>
          <a:p>
            <a:pPr marL="628468" lvl="1" indent="-171401">
              <a:buFont typeface="Arial" pitchFamily="34" charset="0"/>
              <a:buChar char="•"/>
            </a:pPr>
            <a:r>
              <a:rPr lang="en-US" dirty="0" smtClean="0">
                <a:solidFill>
                  <a:schemeClr val="bg1"/>
                </a:solidFill>
              </a:rPr>
              <a:t>Solar industry</a:t>
            </a:r>
            <a:endParaRPr lang="en-US" dirty="0" smtClean="0"/>
          </a:p>
          <a:p>
            <a:endParaRPr lang="en-US" dirty="0" smtClean="0"/>
          </a:p>
          <a:p>
            <a:r>
              <a:rPr lang="en-US" dirty="0" smtClean="0"/>
              <a:t>Contributions and participation</a:t>
            </a:r>
            <a:r>
              <a:rPr lang="en-US" baseline="0" dirty="0" smtClean="0"/>
              <a:t> by Solar manufacturers and Contractors is being obtained through the County’s Advantage Marketing Program. </a:t>
            </a:r>
            <a:endParaRPr lang="en-US" dirty="0" smtClean="0"/>
          </a:p>
          <a:p>
            <a:endParaRPr lang="en-US" dirty="0" smtClean="0"/>
          </a:p>
          <a:p>
            <a:pPr defTabSz="913182">
              <a:defRPr/>
            </a:pPr>
            <a:r>
              <a:rPr lang="en-US" dirty="0" smtClean="0">
                <a:effectLst/>
              </a:rPr>
              <a:t>Pristine</a:t>
            </a:r>
            <a:r>
              <a:rPr lang="en-US" baseline="0" dirty="0" smtClean="0">
                <a:effectLst/>
              </a:rPr>
              <a:t> and Healthy Environment.  </a:t>
            </a:r>
            <a:r>
              <a:rPr lang="en-US" dirty="0" smtClean="0">
                <a:effectLst/>
              </a:rPr>
              <a:t>Goal 1: Promote, protect and enhance the environment with </a:t>
            </a:r>
            <a:r>
              <a:rPr lang="en-US" u="sng" dirty="0" smtClean="0">
                <a:effectLst/>
              </a:rPr>
              <a:t>collaborative partners</a:t>
            </a:r>
            <a:r>
              <a:rPr lang="en-US" dirty="0" smtClean="0">
                <a:effectLst/>
              </a:rPr>
              <a:t>. </a:t>
            </a:r>
          </a:p>
          <a:p>
            <a:endParaRPr lang="en-US" dirty="0"/>
          </a:p>
        </p:txBody>
      </p:sp>
      <p:sp>
        <p:nvSpPr>
          <p:cNvPr id="4" name="Slide Number Placeholder 3"/>
          <p:cNvSpPr>
            <a:spLocks noGrp="1"/>
          </p:cNvSpPr>
          <p:nvPr>
            <p:ph type="sldNum" sz="quarter" idx="10"/>
          </p:nvPr>
        </p:nvSpPr>
        <p:spPr/>
        <p:txBody>
          <a:bodyPr/>
          <a:lstStyle/>
          <a:p>
            <a:pPr>
              <a:defRPr/>
            </a:pPr>
            <a:fld id="{269F583B-0533-4E45-9961-2689480021FD}" type="slidenum">
              <a:rPr lang="en-US" smtClean="0"/>
              <a:pPr>
                <a:defRPr/>
              </a:pPr>
              <a:t>20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 Solar</a:t>
            </a:r>
            <a:r>
              <a:rPr lang="en-US" baseline="0" dirty="0" smtClean="0"/>
              <a:t> </a:t>
            </a:r>
            <a:r>
              <a:rPr lang="en-US" dirty="0" smtClean="0"/>
              <a:t>Outreach</a:t>
            </a:r>
            <a:r>
              <a:rPr lang="en-US" baseline="0" dirty="0" smtClean="0"/>
              <a:t> team and o</a:t>
            </a:r>
            <a:r>
              <a:rPr lang="en-US" dirty="0" smtClean="0"/>
              <a:t>ur</a:t>
            </a:r>
            <a:r>
              <a:rPr lang="en-US" baseline="0" dirty="0" smtClean="0"/>
              <a:t> Public Communications Office has d</a:t>
            </a:r>
            <a:r>
              <a:rPr lang="en-US" dirty="0" smtClean="0"/>
              <a:t>eveloped</a:t>
            </a:r>
            <a:r>
              <a:rPr lang="en-US" baseline="0" dirty="0" smtClean="0"/>
              <a:t> a Go Solar </a:t>
            </a:r>
            <a:r>
              <a:rPr lang="en-US" dirty="0" smtClean="0"/>
              <a:t>website (broward.org/gogreen/gosolar</a:t>
            </a:r>
            <a:r>
              <a:rPr lang="en-US" baseline="0" dirty="0" smtClean="0"/>
              <a:t>) </a:t>
            </a:r>
          </a:p>
          <a:p>
            <a:pPr marL="628468" lvl="1" indent="-171401">
              <a:buFont typeface="Arial" pitchFamily="34" charset="0"/>
              <a:buChar char="•"/>
            </a:pPr>
            <a:endParaRPr lang="en-US" baseline="0" dirty="0" smtClean="0"/>
          </a:p>
          <a:p>
            <a:pPr marL="628468" lvl="1" indent="-171401">
              <a:buFont typeface="Arial" pitchFamily="34" charset="0"/>
              <a:buChar char="•"/>
            </a:pPr>
            <a:r>
              <a:rPr lang="en-US" baseline="0" dirty="0" smtClean="0"/>
              <a:t>The website provides educational and informational </a:t>
            </a:r>
            <a:r>
              <a:rPr lang="en-US" dirty="0" smtClean="0"/>
              <a:t>materials</a:t>
            </a:r>
          </a:p>
          <a:p>
            <a:pPr marL="628468" lvl="1" indent="-171401">
              <a:buFont typeface="Arial" pitchFamily="34" charset="0"/>
              <a:buChar char="•"/>
            </a:pPr>
            <a:endParaRPr lang="en-US" baseline="0" dirty="0" smtClean="0"/>
          </a:p>
          <a:p>
            <a:pPr marL="628468" lvl="1" indent="-171401">
              <a:buFont typeface="Arial" pitchFamily="34" charset="0"/>
              <a:buChar char="•"/>
            </a:pPr>
            <a:r>
              <a:rPr lang="en-US" baseline="0" dirty="0" smtClean="0"/>
              <a:t>There is also Go Solar brochure that can be downloaded on the site a copy of which has been provided to you</a:t>
            </a:r>
          </a:p>
          <a:p>
            <a:endParaRPr lang="en-US" baseline="0" dirty="0" smtClean="0"/>
          </a:p>
          <a:p>
            <a:r>
              <a:rPr lang="en-US" baseline="0" dirty="0" smtClean="0"/>
              <a:t>Staff is very excited about the program an is available to make presentations.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69F583B-0533-4E45-9961-2689480021FD}" type="slidenum">
              <a:rPr lang="en-US" smtClean="0"/>
              <a:pPr>
                <a:defRPr/>
              </a:pPr>
              <a:t>21</a:t>
            </a:fld>
            <a:endParaRPr lang="en-US" dirty="0"/>
          </a:p>
        </p:txBody>
      </p:sp>
    </p:spTree>
    <p:extLst>
      <p:ext uri="{BB962C8B-B14F-4D97-AF65-F5344CB8AC3E}">
        <p14:creationId xmlns:p14="http://schemas.microsoft.com/office/powerpoint/2010/main" val="3367017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a:t>
            </a:r>
            <a:r>
              <a:rPr lang="en-US" dirty="0" smtClean="0"/>
              <a:t>Broward County and the Partner Cities’ </a:t>
            </a:r>
            <a:r>
              <a:rPr lang="en-US" baseline="0" dirty="0" smtClean="0"/>
              <a:t>are committed to making solar energy easy!  </a:t>
            </a:r>
          </a:p>
          <a:p>
            <a:endParaRPr lang="en-US" baseline="0" dirty="0" smtClean="0"/>
          </a:p>
          <a:p>
            <a:r>
              <a:rPr lang="en-US" baseline="0" dirty="0" smtClean="0"/>
              <a:t>For more information visit our website at </a:t>
            </a:r>
            <a:r>
              <a:rPr lang="en-US" b="1" u="sng" dirty="0" smtClean="0"/>
              <a:t>broward.org/gogreen/gosolar</a:t>
            </a:r>
            <a:r>
              <a:rPr lang="en-US" b="1" dirty="0" smtClean="0"/>
              <a:t/>
            </a:r>
            <a:br>
              <a:rPr lang="en-US" b="1" dirty="0" smtClean="0"/>
            </a:br>
            <a:endParaRPr lang="en-US" dirty="0"/>
          </a:p>
        </p:txBody>
      </p:sp>
      <p:sp>
        <p:nvSpPr>
          <p:cNvPr id="4" name="Slide Number Placeholder 3"/>
          <p:cNvSpPr>
            <a:spLocks noGrp="1"/>
          </p:cNvSpPr>
          <p:nvPr>
            <p:ph type="sldNum" sz="quarter" idx="10"/>
          </p:nvPr>
        </p:nvSpPr>
        <p:spPr/>
        <p:txBody>
          <a:bodyPr/>
          <a:lstStyle/>
          <a:p>
            <a:pPr>
              <a:defRPr/>
            </a:pPr>
            <a:fld id="{269F583B-0533-4E45-9961-2689480021FD}" type="slidenum">
              <a:rPr lang="en-US">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4088699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According to DOE</a:t>
            </a:r>
          </a:p>
          <a:p>
            <a:endParaRPr lang="en-US" dirty="0"/>
          </a:p>
          <a:p>
            <a:r>
              <a:rPr lang="en-US" i="1" dirty="0"/>
              <a:t>“Non-hardware costs associated with processes such as customer acquisition, permitting, inspection, installation, and interconnection currently make up approximately 30-40% of the total installed cost of a rooftop PV system”  U.S. DOE</a:t>
            </a:r>
          </a:p>
          <a:p>
            <a:r>
              <a:rPr lang="en-US" dirty="0"/>
              <a:t> </a:t>
            </a:r>
          </a:p>
          <a:p>
            <a:r>
              <a:rPr lang="en-US" baseline="0" dirty="0" smtClean="0"/>
              <a:t>Permitting can be as much as 20% of the installation cost. </a:t>
            </a:r>
            <a:r>
              <a:rPr lang="en-US" dirty="0" smtClean="0"/>
              <a:t>We </a:t>
            </a:r>
            <a:r>
              <a:rPr lang="en-US" dirty="0"/>
              <a:t>are doing our part to reduce </a:t>
            </a:r>
            <a:r>
              <a:rPr lang="en-US" dirty="0" smtClean="0"/>
              <a:t>some of these costs</a:t>
            </a:r>
            <a:r>
              <a:rPr lang="en-US" baseline="0" dirty="0" smtClean="0"/>
              <a:t> by implementing an online solar permitting  system for Broward unincorporated areas and the 14 partner cities.</a:t>
            </a:r>
            <a:endParaRPr lang="en-US" dirty="0"/>
          </a:p>
          <a:p>
            <a:endParaRPr lang="en-US" b="0" i="1" u="none" baseline="0" dirty="0" smtClean="0"/>
          </a:p>
          <a:p>
            <a:r>
              <a:rPr lang="en-US" baseline="0" dirty="0" smtClean="0"/>
              <a:t>DOE wants to streamline permitting to reduce costs of installation and improve market conditions for solar regionally and nationwide.    Solar systems are costly but this is our first step to help reduce the cost of solar installations for residents and businesses.</a:t>
            </a:r>
          </a:p>
          <a:p>
            <a:endParaRPr lang="en-US" b="0" i="1" u="none" baseline="0" dirty="0" smtClean="0"/>
          </a:p>
          <a:p>
            <a:r>
              <a:rPr lang="en-US" b="0" i="0" u="none" baseline="0" dirty="0" smtClean="0"/>
              <a:t>Bottom line – Broward County is doing Go SOLAR because it reduces customer costs in solar permitting, and is an opportunity to pilot an innovation in permitting that is the vanguard for other county epermiting programs</a:t>
            </a:r>
          </a:p>
        </p:txBody>
      </p:sp>
      <p:sp>
        <p:nvSpPr>
          <p:cNvPr id="4" name="Slide Number Placeholder 3"/>
          <p:cNvSpPr>
            <a:spLocks noGrp="1"/>
          </p:cNvSpPr>
          <p:nvPr>
            <p:ph type="sldNum" sz="quarter" idx="10"/>
          </p:nvPr>
        </p:nvSpPr>
        <p:spPr/>
        <p:txBody>
          <a:bodyPr/>
          <a:lstStyle/>
          <a:p>
            <a:pPr>
              <a:defRPr/>
            </a:pPr>
            <a:fld id="{269F583B-0533-4E45-9961-2689480021FD}" type="slidenum">
              <a:rPr lang="en-US" smtClean="0"/>
              <a:pPr>
                <a:defRPr/>
              </a:pPr>
              <a:t>6</a:t>
            </a:fld>
            <a:endParaRPr lang="en-US" dirty="0"/>
          </a:p>
        </p:txBody>
      </p:sp>
    </p:spTree>
    <p:extLst>
      <p:ext uri="{BB962C8B-B14F-4D97-AF65-F5344CB8AC3E}">
        <p14:creationId xmlns:p14="http://schemas.microsoft.com/office/powerpoint/2010/main" val="206051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are some of the benefits of going solar?</a:t>
            </a:r>
          </a:p>
          <a:p>
            <a:endParaRPr lang="en-US" baseline="0" dirty="0" smtClean="0"/>
          </a:p>
          <a:p>
            <a:pPr defTabSz="920487">
              <a:defRPr/>
            </a:pPr>
            <a:r>
              <a:rPr lang="en-US" dirty="0"/>
              <a:t>Our local </a:t>
            </a:r>
            <a:r>
              <a:rPr lang="en-US" b="1" dirty="0"/>
              <a:t>utility company</a:t>
            </a:r>
            <a:r>
              <a:rPr lang="en-US" dirty="0"/>
              <a:t>, FPL,  provides </a:t>
            </a:r>
            <a:r>
              <a:rPr lang="en-US" b="1" dirty="0"/>
              <a:t>rebates</a:t>
            </a:r>
            <a:r>
              <a:rPr lang="en-US" dirty="0"/>
              <a:t> annually of up to $20,000 per installation.</a:t>
            </a:r>
          </a:p>
          <a:p>
            <a:pPr defTabSz="920487">
              <a:defRPr/>
            </a:pPr>
            <a:endParaRPr lang="en-US" dirty="0"/>
          </a:p>
          <a:p>
            <a:pPr defTabSz="920487">
              <a:defRPr/>
            </a:pPr>
            <a:r>
              <a:rPr lang="en-US" sz="900" i="1" dirty="0"/>
              <a:t>FPL offers a rebate of $2 per direct current (DC) Watt nameplate rating of the solar panels up to a maximum rebate per premise of $20,000. </a:t>
            </a:r>
            <a:br>
              <a:rPr lang="en-US" sz="900" i="1" dirty="0"/>
            </a:br>
            <a:r>
              <a:rPr lang="en-US" sz="900" i="1" dirty="0"/>
              <a:t>http://www.fpl.com/landing/solar_rebate/index.shtml</a:t>
            </a:r>
          </a:p>
          <a:p>
            <a:endParaRPr lang="en-US" b="1" dirty="0"/>
          </a:p>
          <a:p>
            <a:pPr defTabSz="920487">
              <a:defRPr/>
            </a:pPr>
            <a:r>
              <a:rPr lang="en-US" b="1" dirty="0"/>
              <a:t>Federal tax credit </a:t>
            </a:r>
            <a:r>
              <a:rPr lang="en-US" dirty="0"/>
              <a:t>for </a:t>
            </a:r>
            <a:r>
              <a:rPr lang="en-US" b="1" dirty="0"/>
              <a:t>up to 30%</a:t>
            </a:r>
            <a:r>
              <a:rPr lang="en-US" dirty="0"/>
              <a:t> of the cost of the qualified property.</a:t>
            </a:r>
          </a:p>
          <a:p>
            <a:pPr defTabSz="920487">
              <a:defRPr/>
            </a:pPr>
            <a:endParaRPr lang="en-US" b="1" dirty="0"/>
          </a:p>
          <a:p>
            <a:pPr defTabSz="920487">
              <a:defRPr/>
            </a:pPr>
            <a:r>
              <a:rPr lang="en-US" sz="900" i="1" dirty="0"/>
              <a:t>Residential Energy Efficient Property Credit on qualified solar electricity equipment. The credit, which runs through 2016, is 30% of the cost of qualified property with no cap on the amount of credit available. </a:t>
            </a:r>
            <a:br>
              <a:rPr lang="en-US" sz="900" i="1" dirty="0"/>
            </a:br>
            <a:r>
              <a:rPr lang="en-US" sz="900" i="1" dirty="0"/>
              <a:t>http://www.irs.gov/newsroom/article/0,,id=255304,00.html</a:t>
            </a:r>
          </a:p>
          <a:p>
            <a:pPr defTabSz="920487">
              <a:defRPr/>
            </a:pPr>
            <a:endParaRPr lang="en-US" dirty="0"/>
          </a:p>
          <a:p>
            <a:pPr defTabSz="920487"/>
            <a:r>
              <a:rPr lang="en-US" dirty="0" smtClean="0"/>
              <a:t>This </a:t>
            </a:r>
            <a:r>
              <a:rPr lang="en-US" dirty="0"/>
              <a:t>clean source of energy results in greenhouse gas(GHG) reductions in support of the Board’s climate protection policies. </a:t>
            </a:r>
          </a:p>
          <a:p>
            <a:endParaRPr lang="en-US" b="1" dirty="0"/>
          </a:p>
          <a:p>
            <a:endParaRPr lang="en-US" baseline="0" dirty="0" smtClean="0"/>
          </a:p>
        </p:txBody>
      </p:sp>
      <p:sp>
        <p:nvSpPr>
          <p:cNvPr id="4" name="Slide Number Placeholder 3"/>
          <p:cNvSpPr>
            <a:spLocks noGrp="1"/>
          </p:cNvSpPr>
          <p:nvPr>
            <p:ph type="sldNum" sz="quarter" idx="10"/>
          </p:nvPr>
        </p:nvSpPr>
        <p:spPr/>
        <p:txBody>
          <a:bodyPr/>
          <a:lstStyle/>
          <a:p>
            <a:pPr>
              <a:defRPr/>
            </a:pPr>
            <a:fld id="{269F583B-0533-4E45-9961-2689480021FD}" type="slidenum">
              <a:rPr lang="en-US" smtClean="0"/>
              <a:pPr>
                <a:defRPr/>
              </a:pPr>
              <a:t>7</a:t>
            </a:fld>
            <a:endParaRPr lang="en-US" dirty="0"/>
          </a:p>
        </p:txBody>
      </p:sp>
    </p:spTree>
    <p:extLst>
      <p:ext uri="{BB962C8B-B14F-4D97-AF65-F5344CB8AC3E}">
        <p14:creationId xmlns:p14="http://schemas.microsoft.com/office/powerpoint/2010/main" val="2060513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manual permitting process is cumbersome and costly, taking several weeks.  </a:t>
            </a:r>
          </a:p>
          <a:p>
            <a:endParaRPr lang="en-US" dirty="0"/>
          </a:p>
          <a:p>
            <a:pPr marL="171401" indent="-171401">
              <a:buFont typeface="Arial" pitchFamily="34" charset="0"/>
              <a:buChar char="•"/>
            </a:pPr>
            <a:r>
              <a:rPr lang="en-US" dirty="0"/>
              <a:t>Once an owner has contracted with a Solar Contractor, an Engineer must be retained to design the system.</a:t>
            </a:r>
          </a:p>
          <a:p>
            <a:pPr marL="171401" indent="-171401">
              <a:buFont typeface="Arial" pitchFamily="34" charset="0"/>
              <a:buChar char="•"/>
            </a:pPr>
            <a:endParaRPr lang="en-US" dirty="0"/>
          </a:p>
          <a:p>
            <a:pPr marL="171401" indent="-171401">
              <a:buFont typeface="Arial" pitchFamily="34" charset="0"/>
              <a:buChar char="•"/>
            </a:pPr>
            <a:r>
              <a:rPr lang="en-US" dirty="0"/>
              <a:t>Next the contractor must apply in person at the City’s Building Department.</a:t>
            </a:r>
          </a:p>
          <a:p>
            <a:pPr marL="171401" indent="-171401">
              <a:buFont typeface="Arial" pitchFamily="34" charset="0"/>
              <a:buChar char="•"/>
            </a:pPr>
            <a:endParaRPr lang="en-US" dirty="0"/>
          </a:p>
          <a:p>
            <a:pPr marL="171401" indent="-171401">
              <a:buFont typeface="Arial" pitchFamily="34" charset="0"/>
              <a:buChar char="•"/>
            </a:pPr>
            <a:r>
              <a:rPr lang="en-US" dirty="0"/>
              <a:t>Now the Building and Zoning Departments review the documents and provide comments</a:t>
            </a:r>
          </a:p>
          <a:p>
            <a:pPr marL="171401" indent="-171401">
              <a:buFont typeface="Arial" pitchFamily="34" charset="0"/>
              <a:buChar char="•"/>
            </a:pPr>
            <a:endParaRPr lang="en-US" dirty="0"/>
          </a:p>
          <a:p>
            <a:pPr marL="171401" indent="-171401">
              <a:buFont typeface="Arial" pitchFamily="34" charset="0"/>
              <a:buChar char="•"/>
            </a:pPr>
            <a:r>
              <a:rPr lang="en-US" dirty="0"/>
              <a:t>Next the Contractor and Engineer re-submit revised documents to the City for further review.  Normally this takes two to three iterations before approval can be obtained.</a:t>
            </a:r>
          </a:p>
          <a:p>
            <a:pPr marL="171401" indent="-171401">
              <a:buFont typeface="Arial" pitchFamily="34" charset="0"/>
              <a:buChar char="•"/>
            </a:pPr>
            <a:endParaRPr lang="en-US" dirty="0"/>
          </a:p>
          <a:p>
            <a:pPr marL="171401" indent="-171401">
              <a:buFont typeface="Arial" pitchFamily="34" charset="0"/>
              <a:buChar char="•"/>
            </a:pPr>
            <a:r>
              <a:rPr lang="en-US" dirty="0"/>
              <a:t>The contractor returns to the City to pay the permit fee and obtain a printed copy of the approval package.</a:t>
            </a:r>
          </a:p>
          <a:p>
            <a:pPr marL="171401" indent="-171401">
              <a:buFont typeface="Arial" pitchFamily="34" charset="0"/>
              <a:buChar char="•"/>
            </a:pPr>
            <a:endParaRPr lang="en-US" dirty="0"/>
          </a:p>
          <a:p>
            <a:pPr marL="171401" indent="-171401">
              <a:buFont typeface="Arial" pitchFamily="34" charset="0"/>
              <a:buChar char="•"/>
            </a:pPr>
            <a:r>
              <a:rPr lang="en-US" dirty="0"/>
              <a:t>Processing time can be several weeks  </a:t>
            </a:r>
            <a:r>
              <a:rPr lang="en-US" b="1" dirty="0"/>
              <a:t>(TRANSITION IN RED LOGO)</a:t>
            </a:r>
          </a:p>
          <a:p>
            <a:pPr marL="171401" indent="-171401">
              <a:buFont typeface="Arial" pitchFamily="34" charset="0"/>
              <a:buChar char="•"/>
            </a:pPr>
            <a:endParaRPr lang="en-US" dirty="0"/>
          </a:p>
          <a:p>
            <a:r>
              <a:rPr lang="en-US" dirty="0"/>
              <a:t>In the Streamlined Permitting Process the Solar Contractor can obtain the permit on-line in minutes. This </a:t>
            </a:r>
            <a:r>
              <a:rPr lang="en-US" dirty="0" smtClean="0"/>
              <a:t>online</a:t>
            </a:r>
            <a:r>
              <a:rPr lang="en-US" baseline="0" dirty="0" smtClean="0"/>
              <a:t> system will be able to process approximately 8</a:t>
            </a:r>
            <a:r>
              <a:rPr lang="en-US" dirty="0" smtClean="0"/>
              <a:t>0</a:t>
            </a:r>
            <a:r>
              <a:rPr lang="en-US" dirty="0"/>
              <a:t>% of the residential and small commercial installations in Broward.  </a:t>
            </a:r>
          </a:p>
          <a:p>
            <a:endParaRPr lang="en-US" dirty="0" smtClean="0"/>
          </a:p>
          <a:p>
            <a:pPr marL="171401" indent="-171401">
              <a:buFont typeface="Arial" pitchFamily="34" charset="0"/>
              <a:buChar char="•"/>
            </a:pPr>
            <a:r>
              <a:rPr lang="en-US" dirty="0" smtClean="0"/>
              <a:t>How will this be accomplished?</a:t>
            </a:r>
          </a:p>
          <a:p>
            <a:endParaRPr lang="en-US" dirty="0"/>
          </a:p>
        </p:txBody>
      </p:sp>
      <p:sp>
        <p:nvSpPr>
          <p:cNvPr id="4" name="Slide Number Placeholder 3"/>
          <p:cNvSpPr>
            <a:spLocks noGrp="1"/>
          </p:cNvSpPr>
          <p:nvPr>
            <p:ph type="sldNum" sz="quarter" idx="10"/>
          </p:nvPr>
        </p:nvSpPr>
        <p:spPr/>
        <p:txBody>
          <a:bodyPr/>
          <a:lstStyle/>
          <a:p>
            <a:pPr>
              <a:defRPr/>
            </a:pPr>
            <a:fld id="{269F583B-0533-4E45-9961-2689480021FD}" type="slidenum">
              <a:rPr lang="en-US" smtClean="0"/>
              <a:pPr>
                <a:defRPr/>
              </a:pPr>
              <a:t>8</a:t>
            </a:fld>
            <a:endParaRPr lang="en-US" dirty="0"/>
          </a:p>
        </p:txBody>
      </p:sp>
    </p:spTree>
    <p:extLst>
      <p:ext uri="{BB962C8B-B14F-4D97-AF65-F5344CB8AC3E}">
        <p14:creationId xmlns:p14="http://schemas.microsoft.com/office/powerpoint/2010/main" val="3147452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b="1" dirty="0"/>
              <a:t/>
            </a:r>
            <a:br>
              <a:rPr lang="en-US" b="1" dirty="0"/>
            </a:br>
            <a:r>
              <a:rPr lang="en-US" dirty="0"/>
              <a:t>First of all, a contractor can apply on-line 24/7.</a:t>
            </a:r>
          </a:p>
          <a:p>
            <a:pPr marL="171401" indent="-171401">
              <a:buFont typeface="Arial" pitchFamily="34" charset="0"/>
              <a:buChar char="•"/>
            </a:pPr>
            <a:endParaRPr lang="en-US" dirty="0"/>
          </a:p>
          <a:p>
            <a:pPr marL="171401" indent="-171401">
              <a:buFont typeface="Arial" pitchFamily="34" charset="0"/>
              <a:buChar char="•"/>
            </a:pPr>
            <a:r>
              <a:rPr lang="en-US" dirty="0"/>
              <a:t>The online permitting system will contained a library of pre-engineer designs that have been pre-approved by County and participating Cities Building Officials’.  </a:t>
            </a:r>
          </a:p>
          <a:p>
            <a:pPr marL="171401" indent="-171401">
              <a:buFont typeface="Arial" pitchFamily="34" charset="0"/>
              <a:buChar char="•"/>
            </a:pPr>
            <a:endParaRPr lang="en-US" dirty="0"/>
          </a:p>
          <a:p>
            <a:pPr marL="628468" lvl="1" indent="-171401">
              <a:buFont typeface="Arial" pitchFamily="34" charset="0"/>
              <a:buChar char="•"/>
            </a:pPr>
            <a:r>
              <a:rPr lang="en-US" dirty="0"/>
              <a:t>This eliminates the need to hire and pay for an Engineer to design the solar system. A substantial cost savings.</a:t>
            </a:r>
          </a:p>
          <a:p>
            <a:pPr marL="628468" lvl="1" indent="-171401">
              <a:buFont typeface="Arial" pitchFamily="34" charset="0"/>
              <a:buChar char="•"/>
            </a:pPr>
            <a:endParaRPr lang="en-US" dirty="0"/>
          </a:p>
          <a:p>
            <a:pPr marL="628468" lvl="1" indent="-171401">
              <a:buFont typeface="Arial" pitchFamily="34" charset="0"/>
              <a:buChar char="•"/>
            </a:pPr>
            <a:r>
              <a:rPr lang="en-US" dirty="0"/>
              <a:t>It also eliminates the current complicated, time consuming and costly plan review process</a:t>
            </a:r>
          </a:p>
          <a:p>
            <a:pPr marL="171401" indent="-171401">
              <a:buFont typeface="Arial" pitchFamily="34" charset="0"/>
              <a:buChar char="•"/>
            </a:pPr>
            <a:endParaRPr lang="en-US" dirty="0"/>
          </a:p>
          <a:p>
            <a:pPr marL="171401" indent="-171401">
              <a:buFont typeface="Arial" pitchFamily="34" charset="0"/>
              <a:buChar char="•"/>
            </a:pPr>
            <a:r>
              <a:rPr lang="en-US" dirty="0"/>
              <a:t>One standard permit fee has been agreed upon which can paid online.  This allows the Contractor to provide an accurate cost estimate to the owner for the installation </a:t>
            </a:r>
          </a:p>
          <a:p>
            <a:pPr marL="171401" indent="-171401">
              <a:buFont typeface="Arial" pitchFamily="34" charset="0"/>
              <a:buChar char="•"/>
            </a:pPr>
            <a:endParaRPr lang="en-US" dirty="0"/>
          </a:p>
          <a:p>
            <a:pPr marL="171401" indent="-171401">
              <a:buFont typeface="Arial" pitchFamily="34" charset="0"/>
              <a:buChar char="•"/>
            </a:pPr>
            <a:r>
              <a:rPr lang="en-US" dirty="0"/>
              <a:t>The permit can be issued in minutes!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69F583B-0533-4E45-9961-2689480021FD}" type="slidenum">
              <a:rPr lang="en-US" smtClean="0"/>
              <a:pPr>
                <a:defRPr/>
              </a:pPr>
              <a:t>9</a:t>
            </a:fld>
            <a:endParaRPr lang="en-US" dirty="0"/>
          </a:p>
        </p:txBody>
      </p:sp>
    </p:spTree>
    <p:extLst>
      <p:ext uri="{BB962C8B-B14F-4D97-AF65-F5344CB8AC3E}">
        <p14:creationId xmlns:p14="http://schemas.microsoft.com/office/powerpoint/2010/main" val="3174760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quick walk</a:t>
            </a:r>
            <a:r>
              <a:rPr lang="en-US" baseline="0" dirty="0" smtClean="0"/>
              <a:t> through of how the system will work</a:t>
            </a:r>
            <a:endParaRPr lang="en-US" dirty="0"/>
          </a:p>
        </p:txBody>
      </p:sp>
      <p:sp>
        <p:nvSpPr>
          <p:cNvPr id="4" name="Slide Number Placeholder 3"/>
          <p:cNvSpPr>
            <a:spLocks noGrp="1"/>
          </p:cNvSpPr>
          <p:nvPr>
            <p:ph type="sldNum" sz="quarter" idx="10"/>
          </p:nvPr>
        </p:nvSpPr>
        <p:spPr/>
        <p:txBody>
          <a:bodyPr/>
          <a:lstStyle/>
          <a:p>
            <a:pPr>
              <a:defRPr/>
            </a:pPr>
            <a:fld id="{269F583B-0533-4E45-9961-2689480021FD}" type="slidenum">
              <a:rPr lang="en-US" smtClean="0"/>
              <a:pPr>
                <a:defRPr/>
              </a:pPr>
              <a:t>10</a:t>
            </a:fld>
            <a:endParaRPr lang="en-US" dirty="0"/>
          </a:p>
        </p:txBody>
      </p:sp>
    </p:spTree>
    <p:extLst>
      <p:ext uri="{BB962C8B-B14F-4D97-AF65-F5344CB8AC3E}">
        <p14:creationId xmlns:p14="http://schemas.microsoft.com/office/powerpoint/2010/main" val="415362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65" eaLnBrk="0" fontAlgn="base" hangingPunct="0">
              <a:spcBef>
                <a:spcPct val="30000"/>
              </a:spcBef>
              <a:spcAft>
                <a:spcPct val="0"/>
              </a:spcAft>
              <a:defRPr/>
            </a:pPr>
            <a:r>
              <a:rPr lang="en-US" dirty="0" smtClean="0"/>
              <a:t>Example of 3 Information Screens</a:t>
            </a:r>
          </a:p>
          <a:p>
            <a:endParaRPr lang="en-US" dirty="0"/>
          </a:p>
        </p:txBody>
      </p:sp>
      <p:sp>
        <p:nvSpPr>
          <p:cNvPr id="4" name="Slide Number Placeholder 3"/>
          <p:cNvSpPr>
            <a:spLocks noGrp="1"/>
          </p:cNvSpPr>
          <p:nvPr>
            <p:ph type="sldNum" sz="quarter" idx="10"/>
          </p:nvPr>
        </p:nvSpPr>
        <p:spPr/>
        <p:txBody>
          <a:bodyPr/>
          <a:lstStyle/>
          <a:p>
            <a:pPr>
              <a:defRPr/>
            </a:pPr>
            <a:fld id="{269F583B-0533-4E45-9961-2689480021FD}" type="slidenum">
              <a:rPr lang="en-US" smtClean="0"/>
              <a:pPr>
                <a:defRPr/>
              </a:pPr>
              <a:t>11</a:t>
            </a:fld>
            <a:endParaRPr lang="en-US" dirty="0"/>
          </a:p>
        </p:txBody>
      </p:sp>
    </p:spTree>
    <p:extLst>
      <p:ext uri="{BB962C8B-B14F-4D97-AF65-F5344CB8AC3E}">
        <p14:creationId xmlns:p14="http://schemas.microsoft.com/office/powerpoint/2010/main" val="3290833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9F583B-0533-4E45-9961-2689480021FD}" type="slidenum">
              <a:rPr lang="en-US" smtClean="0"/>
              <a:pPr>
                <a:defRPr/>
              </a:pPr>
              <a:t>14</a:t>
            </a:fld>
            <a:endParaRPr lang="en-US" dirty="0"/>
          </a:p>
        </p:txBody>
      </p:sp>
    </p:spTree>
    <p:extLst>
      <p:ext uri="{BB962C8B-B14F-4D97-AF65-F5344CB8AC3E}">
        <p14:creationId xmlns:p14="http://schemas.microsoft.com/office/powerpoint/2010/main" val="373656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Left – Go SOLAR 1, Middle and Right – Go</a:t>
            </a:r>
            <a:r>
              <a:rPr lang="en-US" baseline="0" dirty="0" smtClean="0"/>
              <a:t> SOLAR II</a:t>
            </a:r>
            <a:endParaRPr lang="en-US" dirty="0" smtClean="0"/>
          </a:p>
          <a:p>
            <a:pPr eaLnBrk="1" hangingPunct="1">
              <a:spcBef>
                <a:spcPct val="0"/>
              </a:spcBef>
            </a:pPr>
            <a:endParaRPr lang="en-US" dirty="0" smtClean="0"/>
          </a:p>
          <a:p>
            <a:pPr eaLnBrk="1" hangingPunct="1">
              <a:spcBef>
                <a:spcPct val="0"/>
              </a:spcBef>
            </a:pPr>
            <a:r>
              <a:rPr lang="en-US" dirty="0" smtClean="0"/>
              <a:t>Through Interlocal</a:t>
            </a:r>
            <a:r>
              <a:rPr lang="en-US" baseline="0" dirty="0" smtClean="0"/>
              <a:t> agreements with the 14 cities, Broward County will issue and collect permit fees for rooftop solar permits on behalf of the participating cities.  </a:t>
            </a:r>
          </a:p>
          <a:p>
            <a:pPr eaLnBrk="1" hangingPunct="1">
              <a:spcBef>
                <a:spcPct val="0"/>
              </a:spcBef>
            </a:pPr>
            <a:endParaRPr lang="en-US" dirty="0" smtClean="0"/>
          </a:p>
          <a:p>
            <a:pPr eaLnBrk="1" hangingPunct="1">
              <a:spcBef>
                <a:spcPct val="0"/>
              </a:spcBef>
            </a:pPr>
            <a:r>
              <a:rPr lang="en-US" dirty="0" smtClean="0"/>
              <a:t>The 14 partner cities are; Coconut Creek, Dania Beach, Davie, Deerfield Beach, Fort Lauderdale, Hallandale Beach, Hillsboro Beach, Lauderdale-by-the-Sea, Miramar, North Lauderdale, Oakland Park, Pompano Beach, Sunrise</a:t>
            </a:r>
            <a:r>
              <a:rPr lang="en-US" baseline="0" dirty="0" smtClean="0"/>
              <a:t> and </a:t>
            </a:r>
            <a:r>
              <a:rPr lang="en-US" dirty="0" smtClean="0"/>
              <a:t>Tamarac.</a:t>
            </a:r>
            <a:r>
              <a:rPr lang="en-US" baseline="0" dirty="0" smtClean="0"/>
              <a:t>  </a:t>
            </a:r>
          </a:p>
          <a:p>
            <a:pPr eaLnBrk="1" hangingPunct="1">
              <a:spcBef>
                <a:spcPct val="0"/>
              </a:spcBef>
            </a:pPr>
            <a:endParaRPr lang="en-US" baseline="0"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56835" indent="-291091" eaLnBrk="0" hangingPunct="0">
              <a:defRPr>
                <a:solidFill>
                  <a:schemeClr val="tx1"/>
                </a:solidFill>
                <a:latin typeface="Calibri" pitchFamily="34" charset="0"/>
              </a:defRPr>
            </a:lvl2pPr>
            <a:lvl3pPr marL="1164359" indent="-232872" eaLnBrk="0" hangingPunct="0">
              <a:defRPr>
                <a:solidFill>
                  <a:schemeClr val="tx1"/>
                </a:solidFill>
                <a:latin typeface="Calibri" pitchFamily="34" charset="0"/>
              </a:defRPr>
            </a:lvl3pPr>
            <a:lvl4pPr marL="1630104" indent="-232872" eaLnBrk="0" hangingPunct="0">
              <a:defRPr>
                <a:solidFill>
                  <a:schemeClr val="tx1"/>
                </a:solidFill>
                <a:latin typeface="Calibri" pitchFamily="34" charset="0"/>
              </a:defRPr>
            </a:lvl4pPr>
            <a:lvl5pPr marL="2095850" indent="-232872" eaLnBrk="0" hangingPunct="0">
              <a:defRPr>
                <a:solidFill>
                  <a:schemeClr val="tx1"/>
                </a:solidFill>
                <a:latin typeface="Calibri" pitchFamily="34" charset="0"/>
              </a:defRPr>
            </a:lvl5pPr>
            <a:lvl6pPr marL="2561593" indent="-232872" eaLnBrk="0" fontAlgn="base" hangingPunct="0">
              <a:spcBef>
                <a:spcPct val="0"/>
              </a:spcBef>
              <a:spcAft>
                <a:spcPct val="0"/>
              </a:spcAft>
              <a:defRPr>
                <a:solidFill>
                  <a:schemeClr val="tx1"/>
                </a:solidFill>
                <a:latin typeface="Calibri" pitchFamily="34" charset="0"/>
              </a:defRPr>
            </a:lvl6pPr>
            <a:lvl7pPr marL="3027338" indent="-232872" eaLnBrk="0" fontAlgn="base" hangingPunct="0">
              <a:spcBef>
                <a:spcPct val="0"/>
              </a:spcBef>
              <a:spcAft>
                <a:spcPct val="0"/>
              </a:spcAft>
              <a:defRPr>
                <a:solidFill>
                  <a:schemeClr val="tx1"/>
                </a:solidFill>
                <a:latin typeface="Calibri" pitchFamily="34" charset="0"/>
              </a:defRPr>
            </a:lvl7pPr>
            <a:lvl8pPr marL="3493081" indent="-232872" eaLnBrk="0" fontAlgn="base" hangingPunct="0">
              <a:spcBef>
                <a:spcPct val="0"/>
              </a:spcBef>
              <a:spcAft>
                <a:spcPct val="0"/>
              </a:spcAft>
              <a:defRPr>
                <a:solidFill>
                  <a:schemeClr val="tx1"/>
                </a:solidFill>
                <a:latin typeface="Calibri" pitchFamily="34" charset="0"/>
              </a:defRPr>
            </a:lvl8pPr>
            <a:lvl9pPr marL="3958825" indent="-232872" eaLnBrk="0" fontAlgn="base" hangingPunct="0">
              <a:spcBef>
                <a:spcPct val="0"/>
              </a:spcBef>
              <a:spcAft>
                <a:spcPct val="0"/>
              </a:spcAft>
              <a:defRPr>
                <a:solidFill>
                  <a:schemeClr val="tx1"/>
                </a:solidFill>
                <a:latin typeface="Calibri" pitchFamily="34" charset="0"/>
              </a:defRPr>
            </a:lvl9pPr>
          </a:lstStyle>
          <a:p>
            <a:pPr eaLnBrk="1" hangingPunct="1"/>
            <a:fld id="{E7264F53-D643-48F8-9050-360BD2EC7A7D}" type="slidenum">
              <a:rPr lang="en-US">
                <a:solidFill>
                  <a:prstClr val="black"/>
                </a:solidFill>
              </a:rPr>
              <a:pPr eaLnBrk="1" hangingPunct="1"/>
              <a:t>19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DBA9FC-0ADB-4F60-AFEE-112B0E4C53A5}" type="datetimeFigureOut">
              <a:rPr lang="en-US" smtClean="0"/>
              <a:t>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914887-A5D2-4B7D-A304-6BE6E741A943}" type="slidenum">
              <a:rPr lang="en-US" smtClean="0"/>
              <a:t>‹#›</a:t>
            </a:fld>
            <a:endParaRPr lang="en-US" dirty="0"/>
          </a:p>
        </p:txBody>
      </p:sp>
    </p:spTree>
    <p:extLst>
      <p:ext uri="{BB962C8B-B14F-4D97-AF65-F5344CB8AC3E}">
        <p14:creationId xmlns:p14="http://schemas.microsoft.com/office/powerpoint/2010/main" val="5464978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DBA9FC-0ADB-4F60-AFEE-112B0E4C53A5}" type="datetimeFigureOut">
              <a:rPr lang="en-US" smtClean="0"/>
              <a:t>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914887-A5D2-4B7D-A304-6BE6E741A943}" type="slidenum">
              <a:rPr lang="en-US" smtClean="0"/>
              <a:t>‹#›</a:t>
            </a:fld>
            <a:endParaRPr lang="en-US" dirty="0"/>
          </a:p>
        </p:txBody>
      </p:sp>
    </p:spTree>
    <p:extLst>
      <p:ext uri="{BB962C8B-B14F-4D97-AF65-F5344CB8AC3E}">
        <p14:creationId xmlns:p14="http://schemas.microsoft.com/office/powerpoint/2010/main" val="2567814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DBA9FC-0ADB-4F60-AFEE-112B0E4C53A5}" type="datetimeFigureOut">
              <a:rPr lang="en-US" smtClean="0"/>
              <a:t>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914887-A5D2-4B7D-A304-6BE6E741A943}" type="slidenum">
              <a:rPr lang="en-US" smtClean="0"/>
              <a:t>‹#›</a:t>
            </a:fld>
            <a:endParaRPr lang="en-US" dirty="0"/>
          </a:p>
        </p:txBody>
      </p:sp>
    </p:spTree>
    <p:extLst>
      <p:ext uri="{BB962C8B-B14F-4D97-AF65-F5344CB8AC3E}">
        <p14:creationId xmlns:p14="http://schemas.microsoft.com/office/powerpoint/2010/main" val="2686062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8894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5" name="Text Placeholder 2"/>
          <p:cNvSpPr>
            <a:spLocks noGrp="1"/>
          </p:cNvSpPr>
          <p:nvPr>
            <p:ph idx="1"/>
          </p:nvPr>
        </p:nvSpPr>
        <p:spPr bwMode="auto">
          <a:xfrm>
            <a:off x="457200" y="30480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Title Placeholder 1"/>
          <p:cNvSpPr>
            <a:spLocks noGrp="1"/>
          </p:cNvSpPr>
          <p:nvPr>
            <p:ph type="title"/>
          </p:nvPr>
        </p:nvSpPr>
        <p:spPr bwMode="auto">
          <a:xfrm>
            <a:off x="441325" y="1676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28037024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DBA9FC-0ADB-4F60-AFEE-112B0E4C53A5}" type="datetimeFigureOut">
              <a:rPr lang="en-US" smtClean="0"/>
              <a:t>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914887-A5D2-4B7D-A304-6BE6E741A943}" type="slidenum">
              <a:rPr lang="en-US" smtClean="0"/>
              <a:t>‹#›</a:t>
            </a:fld>
            <a:endParaRPr lang="en-US" dirty="0"/>
          </a:p>
        </p:txBody>
      </p:sp>
    </p:spTree>
    <p:extLst>
      <p:ext uri="{BB962C8B-B14F-4D97-AF65-F5344CB8AC3E}">
        <p14:creationId xmlns:p14="http://schemas.microsoft.com/office/powerpoint/2010/main" val="2714435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DBA9FC-0ADB-4F60-AFEE-112B0E4C53A5}" type="datetimeFigureOut">
              <a:rPr lang="en-US" smtClean="0"/>
              <a:t>12/9/2013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914887-A5D2-4B7D-A304-6BE6E741A943}" type="slidenum">
              <a:rPr lang="en-US" smtClean="0"/>
              <a:t>‹#›</a:t>
            </a:fld>
            <a:endParaRPr lang="en-US" dirty="0"/>
          </a:p>
        </p:txBody>
      </p:sp>
    </p:spTree>
    <p:extLst>
      <p:ext uri="{BB962C8B-B14F-4D97-AF65-F5344CB8AC3E}">
        <p14:creationId xmlns:p14="http://schemas.microsoft.com/office/powerpoint/2010/main" val="164538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DBA9FC-0ADB-4F60-AFEE-112B0E4C53A5}" type="datetimeFigureOut">
              <a:rPr lang="en-US" smtClean="0"/>
              <a:t>12/9/2013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914887-A5D2-4B7D-A304-6BE6E741A943}" type="slidenum">
              <a:rPr lang="en-US" smtClean="0"/>
              <a:t>‹#›</a:t>
            </a:fld>
            <a:endParaRPr lang="en-US" dirty="0"/>
          </a:p>
        </p:txBody>
      </p:sp>
    </p:spTree>
    <p:extLst>
      <p:ext uri="{BB962C8B-B14F-4D97-AF65-F5344CB8AC3E}">
        <p14:creationId xmlns:p14="http://schemas.microsoft.com/office/powerpoint/2010/main" val="395186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DBA9FC-0ADB-4F60-AFEE-112B0E4C53A5}" type="datetimeFigureOut">
              <a:rPr lang="en-US" smtClean="0"/>
              <a:t>12/9/2013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914887-A5D2-4B7D-A304-6BE6E741A943}" type="slidenum">
              <a:rPr lang="en-US" smtClean="0"/>
              <a:t>‹#›</a:t>
            </a:fld>
            <a:endParaRPr lang="en-US" dirty="0"/>
          </a:p>
        </p:txBody>
      </p:sp>
    </p:spTree>
    <p:extLst>
      <p:ext uri="{BB962C8B-B14F-4D97-AF65-F5344CB8AC3E}">
        <p14:creationId xmlns:p14="http://schemas.microsoft.com/office/powerpoint/2010/main" val="1705101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DBA9FC-0ADB-4F60-AFEE-112B0E4C53A5}" type="datetimeFigureOut">
              <a:rPr lang="en-US" smtClean="0"/>
              <a:t>12/9/2013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914887-A5D2-4B7D-A304-6BE6E741A943}" type="slidenum">
              <a:rPr lang="en-US" smtClean="0"/>
              <a:t>‹#›</a:t>
            </a:fld>
            <a:endParaRPr lang="en-US" dirty="0"/>
          </a:p>
        </p:txBody>
      </p:sp>
    </p:spTree>
    <p:extLst>
      <p:ext uri="{BB962C8B-B14F-4D97-AF65-F5344CB8AC3E}">
        <p14:creationId xmlns:p14="http://schemas.microsoft.com/office/powerpoint/2010/main" val="3439625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BA9FC-0ADB-4F60-AFEE-112B0E4C53A5}" type="datetimeFigureOut">
              <a:rPr lang="en-US" smtClean="0"/>
              <a:t>12/9/2013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914887-A5D2-4B7D-A304-6BE6E741A943}" type="slidenum">
              <a:rPr lang="en-US" smtClean="0"/>
              <a:t>‹#›</a:t>
            </a:fld>
            <a:endParaRPr lang="en-US" dirty="0"/>
          </a:p>
        </p:txBody>
      </p:sp>
    </p:spTree>
    <p:extLst>
      <p:ext uri="{BB962C8B-B14F-4D97-AF65-F5344CB8AC3E}">
        <p14:creationId xmlns:p14="http://schemas.microsoft.com/office/powerpoint/2010/main" val="3249406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DBA9FC-0ADB-4F60-AFEE-112B0E4C53A5}" type="datetimeFigureOut">
              <a:rPr lang="en-US" smtClean="0"/>
              <a:t>12/9/2013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914887-A5D2-4B7D-A304-6BE6E741A943}" type="slidenum">
              <a:rPr lang="en-US" smtClean="0"/>
              <a:t>‹#›</a:t>
            </a:fld>
            <a:endParaRPr lang="en-US" dirty="0"/>
          </a:p>
        </p:txBody>
      </p:sp>
    </p:spTree>
    <p:extLst>
      <p:ext uri="{BB962C8B-B14F-4D97-AF65-F5344CB8AC3E}">
        <p14:creationId xmlns:p14="http://schemas.microsoft.com/office/powerpoint/2010/main" val="22600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DBA9FC-0ADB-4F60-AFEE-112B0E4C53A5}" type="datetimeFigureOut">
              <a:rPr lang="en-US" smtClean="0"/>
              <a:t>12/9/2013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914887-A5D2-4B7D-A304-6BE6E741A943}" type="slidenum">
              <a:rPr lang="en-US" smtClean="0"/>
              <a:t>‹#›</a:t>
            </a:fld>
            <a:endParaRPr lang="en-US" dirty="0"/>
          </a:p>
        </p:txBody>
      </p:sp>
    </p:spTree>
    <p:extLst>
      <p:ext uri="{BB962C8B-B14F-4D97-AF65-F5344CB8AC3E}">
        <p14:creationId xmlns:p14="http://schemas.microsoft.com/office/powerpoint/2010/main" val="1629202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BA9FC-0ADB-4F60-AFEE-112B0E4C53A5}" type="datetimeFigureOut">
              <a:rPr lang="en-US" smtClean="0"/>
              <a:t>12/9/2013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14887-A5D2-4B7D-A304-6BE6E741A943}" type="slidenum">
              <a:rPr lang="en-US" smtClean="0"/>
              <a:t>‹#›</a:t>
            </a:fld>
            <a:endParaRPr lang="en-US" dirty="0"/>
          </a:p>
        </p:txBody>
      </p:sp>
    </p:spTree>
    <p:extLst>
      <p:ext uri="{BB962C8B-B14F-4D97-AF65-F5344CB8AC3E}">
        <p14:creationId xmlns:p14="http://schemas.microsoft.com/office/powerpoint/2010/main" val="3482524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6.gif"/><Relationship Id="rId12"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5" Type="http://schemas.openxmlformats.org/officeDocument/2006/relationships/image" Target="../media/image21.jpeg"/><Relationship Id="rId10" Type="http://schemas.openxmlformats.org/officeDocument/2006/relationships/image" Target="../media/image18.png"/><Relationship Id="rId4" Type="http://schemas.microsoft.com/office/2007/relationships/hdphoto" Target="../media/hdphoto1.wdp"/><Relationship Id="rId9" Type="http://schemas.microsoft.com/office/2007/relationships/hdphoto" Target="../media/hdphoto2.wdp"/><Relationship Id="rId14" Type="http://schemas.microsoft.com/office/2007/relationships/hdphoto" Target="../media/hdphoto4.wdp"/></Relationships>
</file>

<file path=ppt/slides/_rels/slide21.xml.rels><?xml version="1.0" encoding="UTF-8" standalone="yes"?>
<Relationships xmlns="http://schemas.openxmlformats.org/package/2006/relationships"><Relationship Id="rId3" Type="http://schemas.openxmlformats.org/officeDocument/2006/relationships/hyperlink" Target="http://www.gosolarflorida.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hyperlink" Target="http://www.gosolarflorida.org/"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700" y="2965739"/>
            <a:ext cx="9131300" cy="206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0" y="1066800"/>
            <a:ext cx="7467600" cy="1200329"/>
          </a:xfrm>
          <a:prstGeom prst="rect">
            <a:avLst/>
          </a:prstGeom>
          <a:noFill/>
        </p:spPr>
        <p:txBody>
          <a:bodyPr wrap="square" rtlCol="0">
            <a:spAutoFit/>
          </a:bodyPr>
          <a:lstStyle/>
          <a:p>
            <a:pPr algn="r"/>
            <a:r>
              <a:rPr lang="en-US" sz="3600" b="1" dirty="0" smtClean="0">
                <a:latin typeface="+mj-lt"/>
              </a:rPr>
              <a:t>Solar Implementation in SE Florida: Go Solar Florida</a:t>
            </a:r>
            <a:endParaRPr lang="en-US" sz="3600" b="1" dirty="0">
              <a:latin typeface="+mj-lt"/>
            </a:endParaRPr>
          </a:p>
        </p:txBody>
      </p:sp>
      <p:sp>
        <p:nvSpPr>
          <p:cNvPr id="3" name="TextBox 2"/>
          <p:cNvSpPr txBox="1"/>
          <p:nvPr/>
        </p:nvSpPr>
        <p:spPr>
          <a:xfrm>
            <a:off x="228600" y="5257800"/>
            <a:ext cx="7010400" cy="646331"/>
          </a:xfrm>
          <a:prstGeom prst="rect">
            <a:avLst/>
          </a:prstGeom>
          <a:noFill/>
        </p:spPr>
        <p:txBody>
          <a:bodyPr wrap="square" rtlCol="0">
            <a:spAutoFit/>
          </a:bodyPr>
          <a:lstStyle/>
          <a:p>
            <a:r>
              <a:rPr lang="en-US" dirty="0" smtClean="0"/>
              <a:t>Dec 10, 2013 RCAP Implementation Workshop</a:t>
            </a:r>
          </a:p>
          <a:p>
            <a:r>
              <a:rPr lang="en-US" dirty="0" smtClean="0"/>
              <a:t>“Catalyzing Solar Development and Implementation in Southeast Florida</a:t>
            </a:r>
            <a:endParaRPr lang="en-US" dirty="0"/>
          </a:p>
        </p:txBody>
      </p:sp>
    </p:spTree>
    <p:extLst>
      <p:ext uri="{BB962C8B-B14F-4D97-AF65-F5344CB8AC3E}">
        <p14:creationId xmlns:p14="http://schemas.microsoft.com/office/powerpoint/2010/main" val="1253173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460" t="21841" r="23889" b="5651"/>
          <a:stretch/>
        </p:blipFill>
        <p:spPr bwMode="auto">
          <a:xfrm>
            <a:off x="512448" y="1"/>
            <a:ext cx="81191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435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223" t="21043" r="24039" b="6541"/>
          <a:stretch/>
        </p:blipFill>
        <p:spPr bwMode="auto">
          <a:xfrm>
            <a:off x="500744" y="1"/>
            <a:ext cx="81425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693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36" t="19157" r="31247" b="7701"/>
          <a:stretch/>
        </p:blipFill>
        <p:spPr bwMode="auto">
          <a:xfrm>
            <a:off x="925286" y="0"/>
            <a:ext cx="729342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867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26" t="19301" r="31701" b="14667"/>
          <a:stretch/>
        </p:blipFill>
        <p:spPr bwMode="auto">
          <a:xfrm>
            <a:off x="611415" y="-1"/>
            <a:ext cx="7921171" cy="6800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366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55252" y="0"/>
            <a:ext cx="7423257" cy="6592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74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6172200" cy="1143000"/>
          </a:xfrm>
        </p:spPr>
        <p:txBody>
          <a:bodyPr>
            <a:normAutofit fontScale="90000"/>
          </a:bodyPr>
          <a:lstStyle/>
          <a:p>
            <a:pPr algn="r"/>
            <a:r>
              <a:rPr lang="en-US" dirty="0" smtClean="0"/>
              <a:t>Rooftop Solar Challenge II</a:t>
            </a:r>
            <a:br>
              <a:rPr lang="en-US" dirty="0" smtClean="0"/>
            </a:br>
            <a:r>
              <a:rPr lang="en-US" dirty="0" smtClean="0"/>
              <a:t>Go Solar - Florida</a:t>
            </a:r>
            <a:endParaRPr lang="en-US" dirty="0"/>
          </a:p>
        </p:txBody>
      </p:sp>
      <p:sp>
        <p:nvSpPr>
          <p:cNvPr id="3" name="Content Placeholder 2"/>
          <p:cNvSpPr>
            <a:spLocks noGrp="1"/>
          </p:cNvSpPr>
          <p:nvPr>
            <p:ph idx="1"/>
          </p:nvPr>
        </p:nvSpPr>
        <p:spPr>
          <a:xfrm>
            <a:off x="457200" y="2133600"/>
            <a:ext cx="8229600" cy="3992563"/>
          </a:xfrm>
        </p:spPr>
        <p:txBody>
          <a:bodyPr>
            <a:normAutofit/>
          </a:bodyPr>
          <a:lstStyle/>
          <a:p>
            <a:r>
              <a:rPr lang="en-US" dirty="0" smtClean="0"/>
              <a:t>Add 9 municipalities to Go Solar – Broward</a:t>
            </a:r>
          </a:p>
          <a:p>
            <a:r>
              <a:rPr lang="en-US" dirty="0" smtClean="0"/>
              <a:t>Refine Go Solar – Broward</a:t>
            </a:r>
          </a:p>
          <a:p>
            <a:r>
              <a:rPr lang="en-US" dirty="0" smtClean="0"/>
              <a:t>Replicate Go SOLAR – Broward effort in five counties and one non-Broward city</a:t>
            </a:r>
          </a:p>
        </p:txBody>
      </p:sp>
    </p:spTree>
    <p:extLst>
      <p:ext uri="{BB962C8B-B14F-4D97-AF65-F5344CB8AC3E}">
        <p14:creationId xmlns:p14="http://schemas.microsoft.com/office/powerpoint/2010/main" val="1348331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6172200" cy="1143000"/>
          </a:xfrm>
        </p:spPr>
        <p:txBody>
          <a:bodyPr>
            <a:normAutofit fontScale="90000"/>
          </a:bodyPr>
          <a:lstStyle/>
          <a:p>
            <a:pPr algn="r"/>
            <a:r>
              <a:rPr lang="en-US" dirty="0" smtClean="0"/>
              <a:t>Rooftop Solar Challenge II</a:t>
            </a:r>
            <a:br>
              <a:rPr lang="en-US" dirty="0" smtClean="0"/>
            </a:br>
            <a:r>
              <a:rPr lang="en-US" dirty="0" smtClean="0"/>
              <a:t>Go Solar – Florida (</a:t>
            </a:r>
            <a:r>
              <a:rPr lang="en-US" dirty="0" err="1" smtClean="0"/>
              <a:t>cont</a:t>
            </a:r>
            <a:r>
              <a:rPr lang="en-US" dirty="0" smtClean="0"/>
              <a:t>)</a:t>
            </a:r>
            <a:endParaRPr lang="en-US" dirty="0"/>
          </a:p>
        </p:txBody>
      </p:sp>
      <p:sp>
        <p:nvSpPr>
          <p:cNvPr id="3" name="Content Placeholder 2"/>
          <p:cNvSpPr>
            <a:spLocks noGrp="1"/>
          </p:cNvSpPr>
          <p:nvPr>
            <p:ph idx="1"/>
          </p:nvPr>
        </p:nvSpPr>
        <p:spPr>
          <a:xfrm>
            <a:off x="457200" y="2209800"/>
            <a:ext cx="8229600" cy="3916363"/>
          </a:xfrm>
        </p:spPr>
        <p:txBody>
          <a:bodyPr>
            <a:normAutofit/>
          </a:bodyPr>
          <a:lstStyle/>
          <a:p>
            <a:r>
              <a:rPr lang="en-US" dirty="0" smtClean="0"/>
              <a:t>With FSEC, develop long term business solution</a:t>
            </a:r>
          </a:p>
          <a:p>
            <a:r>
              <a:rPr lang="en-US" dirty="0" smtClean="0"/>
              <a:t>Revise Go Solar Broward Planning and Zoning Best Management Practices</a:t>
            </a:r>
          </a:p>
          <a:p>
            <a:r>
              <a:rPr lang="en-US" dirty="0" smtClean="0"/>
              <a:t>Enhance financing options for rooftop solar systems</a:t>
            </a:r>
          </a:p>
          <a:p>
            <a:r>
              <a:rPr lang="en-US" dirty="0" smtClean="0"/>
              <a:t>Market, Market, Market</a:t>
            </a:r>
            <a:endParaRPr lang="en-US" dirty="0"/>
          </a:p>
        </p:txBody>
      </p:sp>
    </p:spTree>
    <p:extLst>
      <p:ext uri="{BB962C8B-B14F-4D97-AF65-F5344CB8AC3E}">
        <p14:creationId xmlns:p14="http://schemas.microsoft.com/office/powerpoint/2010/main" val="3621003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a:xfrm>
            <a:off x="5178425" y="3733800"/>
            <a:ext cx="3355975" cy="685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39" name="Rounded Rectangle 38"/>
          <p:cNvSpPr/>
          <p:nvPr/>
        </p:nvSpPr>
        <p:spPr>
          <a:xfrm>
            <a:off x="685800" y="3733800"/>
            <a:ext cx="3336925" cy="657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38" name="Rounded Rectangle 37"/>
          <p:cNvSpPr/>
          <p:nvPr/>
        </p:nvSpPr>
        <p:spPr>
          <a:xfrm>
            <a:off x="2873556" y="2344163"/>
            <a:ext cx="2765342" cy="623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37" name="Rounded Rectangle 36"/>
          <p:cNvSpPr/>
          <p:nvPr/>
        </p:nvSpPr>
        <p:spPr>
          <a:xfrm>
            <a:off x="4999192" y="1012686"/>
            <a:ext cx="3992408" cy="862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p>
        </p:txBody>
      </p:sp>
      <p:sp>
        <p:nvSpPr>
          <p:cNvPr id="35" name="Rounded Rectangle 34"/>
          <p:cNvSpPr/>
          <p:nvPr/>
        </p:nvSpPr>
        <p:spPr>
          <a:xfrm>
            <a:off x="322263" y="1012686"/>
            <a:ext cx="3700462" cy="6843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5127" name="TextBox 4"/>
          <p:cNvSpPr txBox="1">
            <a:spLocks noChangeArrowheads="1"/>
          </p:cNvSpPr>
          <p:nvPr/>
        </p:nvSpPr>
        <p:spPr bwMode="auto">
          <a:xfrm>
            <a:off x="3351091" y="195072"/>
            <a:ext cx="24402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sz="2000" b="1" dirty="0" smtClean="0"/>
              <a:t>Dr. Nancy Gassman</a:t>
            </a:r>
            <a:endParaRPr lang="en-US" altLang="en-US" sz="2000" b="1" dirty="0"/>
          </a:p>
          <a:p>
            <a:pPr algn="ctr" eaLnBrk="1" hangingPunct="1"/>
            <a:r>
              <a:rPr lang="en-US" altLang="en-US" sz="2000" b="1" dirty="0"/>
              <a:t>Project Manager</a:t>
            </a:r>
          </a:p>
        </p:txBody>
      </p:sp>
      <p:sp>
        <p:nvSpPr>
          <p:cNvPr id="5128" name="TextBox 5"/>
          <p:cNvSpPr txBox="1">
            <a:spLocks noChangeArrowheads="1"/>
          </p:cNvSpPr>
          <p:nvPr/>
        </p:nvSpPr>
        <p:spPr bwMode="auto">
          <a:xfrm>
            <a:off x="4999192" y="1012686"/>
            <a:ext cx="408576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b="1" dirty="0">
                <a:solidFill>
                  <a:schemeClr val="bg1"/>
                </a:solidFill>
              </a:rPr>
              <a:t>Go Solar – Broward</a:t>
            </a:r>
          </a:p>
          <a:p>
            <a:pPr algn="ctr" eaLnBrk="1" hangingPunct="1"/>
            <a:r>
              <a:rPr lang="en-US" altLang="en-US" b="1" dirty="0">
                <a:solidFill>
                  <a:schemeClr val="bg1"/>
                </a:solidFill>
              </a:rPr>
              <a:t>Go Solar – Florida </a:t>
            </a:r>
            <a:endParaRPr lang="en-US" altLang="en-US" b="1" dirty="0" smtClean="0">
              <a:solidFill>
                <a:schemeClr val="bg1"/>
              </a:solidFill>
            </a:endParaRPr>
          </a:p>
          <a:p>
            <a:pPr algn="ctr" eaLnBrk="1" hangingPunct="1"/>
            <a:r>
              <a:rPr lang="en-US" altLang="en-US" b="1" dirty="0" smtClean="0">
                <a:solidFill>
                  <a:schemeClr val="bg1"/>
                </a:solidFill>
              </a:rPr>
              <a:t>Outreach/Marketing, Go </a:t>
            </a:r>
            <a:r>
              <a:rPr lang="en-US" altLang="en-US" b="1" dirty="0">
                <a:solidFill>
                  <a:schemeClr val="bg1"/>
                </a:solidFill>
              </a:rPr>
              <a:t>Solar Fests</a:t>
            </a:r>
          </a:p>
        </p:txBody>
      </p:sp>
      <p:sp>
        <p:nvSpPr>
          <p:cNvPr id="5129" name="TextBox 6"/>
          <p:cNvSpPr txBox="1">
            <a:spLocks noChangeArrowheads="1"/>
          </p:cNvSpPr>
          <p:nvPr/>
        </p:nvSpPr>
        <p:spPr bwMode="auto">
          <a:xfrm>
            <a:off x="6199454" y="2490788"/>
            <a:ext cx="1310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a:t>Ken Dobies</a:t>
            </a:r>
          </a:p>
        </p:txBody>
      </p:sp>
      <p:sp>
        <p:nvSpPr>
          <p:cNvPr id="5130" name="TextBox 7"/>
          <p:cNvSpPr txBox="1">
            <a:spLocks noChangeArrowheads="1"/>
          </p:cNvSpPr>
          <p:nvPr/>
        </p:nvSpPr>
        <p:spPr bwMode="auto">
          <a:xfrm>
            <a:off x="6140967" y="2183543"/>
            <a:ext cx="16594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dirty="0"/>
              <a:t>Matt Anderson</a:t>
            </a:r>
          </a:p>
        </p:txBody>
      </p:sp>
      <p:sp>
        <p:nvSpPr>
          <p:cNvPr id="5131" name="TextBox 8"/>
          <p:cNvSpPr txBox="1">
            <a:spLocks noChangeArrowheads="1"/>
          </p:cNvSpPr>
          <p:nvPr/>
        </p:nvSpPr>
        <p:spPr bwMode="auto">
          <a:xfrm>
            <a:off x="6167913" y="2764768"/>
            <a:ext cx="1510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dirty="0"/>
              <a:t>Scott Strauss</a:t>
            </a:r>
          </a:p>
        </p:txBody>
      </p:sp>
      <p:sp>
        <p:nvSpPr>
          <p:cNvPr id="5132" name="TextBox 9"/>
          <p:cNvSpPr txBox="1">
            <a:spLocks noChangeArrowheads="1"/>
          </p:cNvSpPr>
          <p:nvPr/>
        </p:nvSpPr>
        <p:spPr bwMode="auto">
          <a:xfrm>
            <a:off x="6149192" y="3068543"/>
            <a:ext cx="16065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dirty="0"/>
              <a:t>Sean </a:t>
            </a:r>
            <a:r>
              <a:rPr lang="en-US" altLang="en-US" dirty="0" err="1"/>
              <a:t>Sammon</a:t>
            </a:r>
            <a:endParaRPr lang="en-US" altLang="en-US" dirty="0"/>
          </a:p>
        </p:txBody>
      </p:sp>
      <p:sp>
        <p:nvSpPr>
          <p:cNvPr id="5133" name="TextBox 10"/>
          <p:cNvSpPr txBox="1">
            <a:spLocks noChangeArrowheads="1"/>
          </p:cNvSpPr>
          <p:nvPr/>
        </p:nvSpPr>
        <p:spPr bwMode="auto">
          <a:xfrm>
            <a:off x="5860500" y="1912177"/>
            <a:ext cx="23631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b="1" i="1" dirty="0"/>
              <a:t>Lead - Kay </a:t>
            </a:r>
            <a:r>
              <a:rPr lang="en-US" altLang="en-US" b="1" i="1" dirty="0" err="1"/>
              <a:t>Sommers</a:t>
            </a:r>
            <a:endParaRPr lang="en-US" altLang="en-US" b="1" i="1" dirty="0"/>
          </a:p>
        </p:txBody>
      </p:sp>
      <p:sp>
        <p:nvSpPr>
          <p:cNvPr id="5134" name="TextBox 11"/>
          <p:cNvSpPr txBox="1">
            <a:spLocks noChangeArrowheads="1"/>
          </p:cNvSpPr>
          <p:nvPr/>
        </p:nvSpPr>
        <p:spPr bwMode="auto">
          <a:xfrm>
            <a:off x="3124297" y="2283321"/>
            <a:ext cx="21275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b="1" dirty="0">
                <a:solidFill>
                  <a:schemeClr val="bg1"/>
                </a:solidFill>
              </a:rPr>
              <a:t>Go Solar – Florida </a:t>
            </a:r>
            <a:endParaRPr lang="en-US" altLang="en-US" b="1" dirty="0" smtClean="0">
              <a:solidFill>
                <a:schemeClr val="bg1"/>
              </a:solidFill>
            </a:endParaRPr>
          </a:p>
          <a:p>
            <a:pPr algn="ctr" eaLnBrk="1" hangingPunct="1"/>
            <a:r>
              <a:rPr lang="en-US" altLang="en-US" b="1" dirty="0" smtClean="0">
                <a:solidFill>
                  <a:schemeClr val="bg1"/>
                </a:solidFill>
              </a:rPr>
              <a:t>Financial </a:t>
            </a:r>
            <a:r>
              <a:rPr lang="en-US" altLang="en-US" b="1" dirty="0">
                <a:solidFill>
                  <a:schemeClr val="bg1"/>
                </a:solidFill>
              </a:rPr>
              <a:t>Options</a:t>
            </a:r>
          </a:p>
        </p:txBody>
      </p:sp>
      <p:sp>
        <p:nvSpPr>
          <p:cNvPr id="5135" name="TextBox 12"/>
          <p:cNvSpPr txBox="1">
            <a:spLocks noChangeArrowheads="1"/>
          </p:cNvSpPr>
          <p:nvPr/>
        </p:nvSpPr>
        <p:spPr bwMode="auto">
          <a:xfrm>
            <a:off x="2794002" y="2980789"/>
            <a:ext cx="29972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b="1" i="1" dirty="0"/>
              <a:t>Lead </a:t>
            </a:r>
            <a:r>
              <a:rPr lang="en-US" altLang="en-US" b="1" i="1" dirty="0" smtClean="0"/>
              <a:t>– Dr. Nancy </a:t>
            </a:r>
            <a:r>
              <a:rPr lang="en-US" altLang="en-US" b="1" i="1" dirty="0"/>
              <a:t>Gassman</a:t>
            </a:r>
          </a:p>
        </p:txBody>
      </p:sp>
      <p:sp>
        <p:nvSpPr>
          <p:cNvPr id="5136" name="TextBox 13"/>
          <p:cNvSpPr txBox="1">
            <a:spLocks noChangeArrowheads="1"/>
          </p:cNvSpPr>
          <p:nvPr/>
        </p:nvSpPr>
        <p:spPr bwMode="auto">
          <a:xfrm>
            <a:off x="316167" y="1079690"/>
            <a:ext cx="3868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b="1" dirty="0">
                <a:solidFill>
                  <a:schemeClr val="bg1"/>
                </a:solidFill>
              </a:rPr>
              <a:t>Go SOLAR – Florida </a:t>
            </a:r>
            <a:endParaRPr lang="en-US" altLang="en-US" b="1" dirty="0" smtClean="0">
              <a:solidFill>
                <a:schemeClr val="bg1"/>
              </a:solidFill>
            </a:endParaRPr>
          </a:p>
          <a:p>
            <a:pPr algn="ctr" eaLnBrk="1" hangingPunct="1"/>
            <a:r>
              <a:rPr lang="en-US" altLang="en-US" b="1" dirty="0" smtClean="0">
                <a:solidFill>
                  <a:schemeClr val="bg1"/>
                </a:solidFill>
              </a:rPr>
              <a:t>Planning </a:t>
            </a:r>
            <a:r>
              <a:rPr lang="en-US" altLang="en-US" b="1" dirty="0">
                <a:solidFill>
                  <a:schemeClr val="bg1"/>
                </a:solidFill>
              </a:rPr>
              <a:t>and Zoning</a:t>
            </a:r>
          </a:p>
        </p:txBody>
      </p:sp>
      <p:sp>
        <p:nvSpPr>
          <p:cNvPr id="5137" name="TextBox 14"/>
          <p:cNvSpPr txBox="1">
            <a:spLocks noChangeArrowheads="1"/>
          </p:cNvSpPr>
          <p:nvPr/>
        </p:nvSpPr>
        <p:spPr bwMode="auto">
          <a:xfrm>
            <a:off x="237793" y="1681163"/>
            <a:ext cx="28264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b="1" i="1" dirty="0"/>
              <a:t>Lead - Maribel Feliciano</a:t>
            </a:r>
          </a:p>
        </p:txBody>
      </p:sp>
      <p:sp>
        <p:nvSpPr>
          <p:cNvPr id="5138" name="TextBox 16"/>
          <p:cNvSpPr txBox="1">
            <a:spLocks noChangeArrowheads="1"/>
          </p:cNvSpPr>
          <p:nvPr/>
        </p:nvSpPr>
        <p:spPr bwMode="auto">
          <a:xfrm>
            <a:off x="792729" y="1974831"/>
            <a:ext cx="1819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dirty="0"/>
              <a:t>Cathy </a:t>
            </a:r>
            <a:r>
              <a:rPr lang="en-US" altLang="en-US" dirty="0" err="1"/>
              <a:t>Randazzo</a:t>
            </a:r>
            <a:endParaRPr lang="en-US" altLang="en-US" dirty="0"/>
          </a:p>
        </p:txBody>
      </p:sp>
      <p:sp>
        <p:nvSpPr>
          <p:cNvPr id="5139" name="TextBox 17"/>
          <p:cNvSpPr txBox="1">
            <a:spLocks noChangeArrowheads="1"/>
          </p:cNvSpPr>
          <p:nvPr/>
        </p:nvSpPr>
        <p:spPr bwMode="auto">
          <a:xfrm>
            <a:off x="805792" y="2270126"/>
            <a:ext cx="1738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a:t>Javier Acevedo</a:t>
            </a:r>
          </a:p>
        </p:txBody>
      </p:sp>
      <p:sp>
        <p:nvSpPr>
          <p:cNvPr id="5140" name="TextBox 18"/>
          <p:cNvSpPr txBox="1">
            <a:spLocks noChangeArrowheads="1"/>
          </p:cNvSpPr>
          <p:nvPr/>
        </p:nvSpPr>
        <p:spPr bwMode="auto">
          <a:xfrm>
            <a:off x="978238" y="2552875"/>
            <a:ext cx="5673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dirty="0" smtClean="0"/>
              <a:t>FAU</a:t>
            </a:r>
            <a:endParaRPr lang="en-US" altLang="en-US" dirty="0"/>
          </a:p>
        </p:txBody>
      </p:sp>
      <p:sp>
        <p:nvSpPr>
          <p:cNvPr id="5141" name="TextBox 19"/>
          <p:cNvSpPr txBox="1">
            <a:spLocks noChangeArrowheads="1"/>
          </p:cNvSpPr>
          <p:nvPr/>
        </p:nvSpPr>
        <p:spPr bwMode="auto">
          <a:xfrm>
            <a:off x="978238" y="3732075"/>
            <a:ext cx="26091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b="1" dirty="0">
                <a:solidFill>
                  <a:schemeClr val="bg1"/>
                </a:solidFill>
              </a:rPr>
              <a:t>Go SOLAR – Florida </a:t>
            </a:r>
            <a:endParaRPr lang="en-US" altLang="en-US" b="1" dirty="0" smtClean="0">
              <a:solidFill>
                <a:schemeClr val="bg1"/>
              </a:solidFill>
            </a:endParaRPr>
          </a:p>
          <a:p>
            <a:pPr algn="ctr" eaLnBrk="1" hangingPunct="1"/>
            <a:r>
              <a:rPr lang="en-US" altLang="en-US" b="1" dirty="0" smtClean="0">
                <a:solidFill>
                  <a:schemeClr val="bg1"/>
                </a:solidFill>
              </a:rPr>
              <a:t>Administration/Budget</a:t>
            </a:r>
            <a:endParaRPr lang="en-US" altLang="en-US" b="1" dirty="0">
              <a:solidFill>
                <a:schemeClr val="bg1"/>
              </a:solidFill>
            </a:endParaRPr>
          </a:p>
        </p:txBody>
      </p:sp>
      <p:sp>
        <p:nvSpPr>
          <p:cNvPr id="5142" name="TextBox 20"/>
          <p:cNvSpPr txBox="1">
            <a:spLocks noChangeArrowheads="1"/>
          </p:cNvSpPr>
          <p:nvPr/>
        </p:nvSpPr>
        <p:spPr bwMode="auto">
          <a:xfrm>
            <a:off x="1102444" y="4418826"/>
            <a:ext cx="2503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b="1" i="1" dirty="0" smtClean="0"/>
              <a:t>Lead – Admin </a:t>
            </a:r>
            <a:r>
              <a:rPr lang="en-US" altLang="en-US" b="1" i="1" dirty="0" err="1" smtClean="0"/>
              <a:t>Coord</a:t>
            </a:r>
            <a:r>
              <a:rPr lang="en-US" altLang="en-US" b="1" i="1" dirty="0" smtClean="0"/>
              <a:t> II</a:t>
            </a:r>
            <a:endParaRPr lang="en-US" altLang="en-US" b="1" i="1" dirty="0"/>
          </a:p>
        </p:txBody>
      </p:sp>
      <p:sp>
        <p:nvSpPr>
          <p:cNvPr id="5143" name="TextBox 21"/>
          <p:cNvSpPr txBox="1">
            <a:spLocks noChangeArrowheads="1"/>
          </p:cNvSpPr>
          <p:nvPr/>
        </p:nvSpPr>
        <p:spPr bwMode="auto">
          <a:xfrm>
            <a:off x="424600" y="4783285"/>
            <a:ext cx="4174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dirty="0" smtClean="0"/>
              <a:t>Admin </a:t>
            </a:r>
            <a:r>
              <a:rPr lang="en-US" altLang="en-US" dirty="0" err="1" smtClean="0"/>
              <a:t>Coord</a:t>
            </a:r>
            <a:r>
              <a:rPr lang="en-US" altLang="en-US" dirty="0" smtClean="0"/>
              <a:t> II – </a:t>
            </a:r>
            <a:r>
              <a:rPr lang="en-US" altLang="en-US" dirty="0"/>
              <a:t>Partners Coordination</a:t>
            </a:r>
          </a:p>
        </p:txBody>
      </p:sp>
      <p:sp>
        <p:nvSpPr>
          <p:cNvPr id="5144" name="TextBox 22"/>
          <p:cNvSpPr txBox="1">
            <a:spLocks noChangeArrowheads="1"/>
          </p:cNvSpPr>
          <p:nvPr/>
        </p:nvSpPr>
        <p:spPr bwMode="auto">
          <a:xfrm>
            <a:off x="424600" y="5095451"/>
            <a:ext cx="48461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dirty="0" smtClean="0"/>
              <a:t>D’arcy </a:t>
            </a:r>
            <a:r>
              <a:rPr lang="en-US" altLang="en-US" dirty="0"/>
              <a:t>Damveld-Ansel</a:t>
            </a:r>
            <a:r>
              <a:rPr lang="en-US" altLang="en-US" dirty="0" smtClean="0"/>
              <a:t>– </a:t>
            </a:r>
            <a:r>
              <a:rPr lang="en-US" altLang="en-US" dirty="0"/>
              <a:t>Broward Coordination</a:t>
            </a:r>
          </a:p>
        </p:txBody>
      </p:sp>
      <p:sp>
        <p:nvSpPr>
          <p:cNvPr id="5145" name="TextBox 23"/>
          <p:cNvSpPr txBox="1">
            <a:spLocks noChangeArrowheads="1"/>
          </p:cNvSpPr>
          <p:nvPr/>
        </p:nvSpPr>
        <p:spPr bwMode="auto">
          <a:xfrm>
            <a:off x="375934" y="5423416"/>
            <a:ext cx="50921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dirty="0"/>
              <a:t>Monica Pognon – ASAP/Budget/FRS </a:t>
            </a:r>
            <a:r>
              <a:rPr lang="en-US" altLang="en-US" dirty="0" err="1"/>
              <a:t>Qtrly</a:t>
            </a:r>
            <a:r>
              <a:rPr lang="en-US" altLang="en-US" dirty="0"/>
              <a:t> Report</a:t>
            </a:r>
          </a:p>
        </p:txBody>
      </p:sp>
      <p:sp>
        <p:nvSpPr>
          <p:cNvPr id="5146" name="TextBox 24"/>
          <p:cNvSpPr txBox="1">
            <a:spLocks noChangeArrowheads="1"/>
          </p:cNvSpPr>
          <p:nvPr/>
        </p:nvSpPr>
        <p:spPr bwMode="auto">
          <a:xfrm>
            <a:off x="5674663" y="3773270"/>
            <a:ext cx="2360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b="1" dirty="0">
                <a:solidFill>
                  <a:schemeClr val="bg1"/>
                </a:solidFill>
              </a:rPr>
              <a:t>Go SOLAR – Florida </a:t>
            </a:r>
            <a:endParaRPr lang="en-US" altLang="en-US" b="1" dirty="0" smtClean="0">
              <a:solidFill>
                <a:schemeClr val="bg1"/>
              </a:solidFill>
            </a:endParaRPr>
          </a:p>
          <a:p>
            <a:pPr algn="ctr" eaLnBrk="1" hangingPunct="1"/>
            <a:r>
              <a:rPr lang="en-US" altLang="en-US" b="1" dirty="0" smtClean="0">
                <a:solidFill>
                  <a:schemeClr val="bg1"/>
                </a:solidFill>
              </a:rPr>
              <a:t>Permitting </a:t>
            </a:r>
            <a:r>
              <a:rPr lang="en-US" altLang="en-US" b="1" dirty="0">
                <a:solidFill>
                  <a:schemeClr val="bg1"/>
                </a:solidFill>
              </a:rPr>
              <a:t>Solutions</a:t>
            </a:r>
          </a:p>
        </p:txBody>
      </p:sp>
      <p:sp>
        <p:nvSpPr>
          <p:cNvPr id="5147" name="TextBox 25"/>
          <p:cNvSpPr txBox="1">
            <a:spLocks noChangeArrowheads="1"/>
          </p:cNvSpPr>
          <p:nvPr/>
        </p:nvSpPr>
        <p:spPr bwMode="auto">
          <a:xfrm>
            <a:off x="5745885" y="4627563"/>
            <a:ext cx="17876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a:t>Alachua County</a:t>
            </a:r>
          </a:p>
        </p:txBody>
      </p:sp>
      <p:sp>
        <p:nvSpPr>
          <p:cNvPr id="5148" name="TextBox 26"/>
          <p:cNvSpPr txBox="1">
            <a:spLocks noChangeArrowheads="1"/>
          </p:cNvSpPr>
          <p:nvPr/>
        </p:nvSpPr>
        <p:spPr bwMode="auto">
          <a:xfrm>
            <a:off x="5739341" y="4876483"/>
            <a:ext cx="1827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dirty="0"/>
              <a:t>Broward County</a:t>
            </a:r>
          </a:p>
        </p:txBody>
      </p:sp>
      <p:sp>
        <p:nvSpPr>
          <p:cNvPr id="5149" name="TextBox 27"/>
          <p:cNvSpPr txBox="1">
            <a:spLocks noChangeArrowheads="1"/>
          </p:cNvSpPr>
          <p:nvPr/>
        </p:nvSpPr>
        <p:spPr bwMode="auto">
          <a:xfrm>
            <a:off x="5678875" y="5099558"/>
            <a:ext cx="21852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dirty="0"/>
              <a:t>Miami-Dade County</a:t>
            </a:r>
          </a:p>
        </p:txBody>
      </p:sp>
      <p:sp>
        <p:nvSpPr>
          <p:cNvPr id="5150" name="TextBox 28"/>
          <p:cNvSpPr txBox="1">
            <a:spLocks noChangeArrowheads="1"/>
          </p:cNvSpPr>
          <p:nvPr/>
        </p:nvSpPr>
        <p:spPr bwMode="auto">
          <a:xfrm>
            <a:off x="5757292" y="5352288"/>
            <a:ext cx="17267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dirty="0" smtClean="0"/>
              <a:t>Monroe County</a:t>
            </a:r>
            <a:endParaRPr lang="en-US" altLang="en-US" dirty="0"/>
          </a:p>
        </p:txBody>
      </p:sp>
      <p:sp>
        <p:nvSpPr>
          <p:cNvPr id="5151" name="TextBox 29"/>
          <p:cNvSpPr txBox="1">
            <a:spLocks noChangeArrowheads="1"/>
          </p:cNvSpPr>
          <p:nvPr/>
        </p:nvSpPr>
        <p:spPr bwMode="auto">
          <a:xfrm>
            <a:off x="5754968" y="5617464"/>
            <a:ext cx="1879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dirty="0"/>
              <a:t>St. Lucie County</a:t>
            </a:r>
          </a:p>
        </p:txBody>
      </p:sp>
      <p:sp>
        <p:nvSpPr>
          <p:cNvPr id="5152" name="TextBox 30"/>
          <p:cNvSpPr txBox="1">
            <a:spLocks noChangeArrowheads="1"/>
          </p:cNvSpPr>
          <p:nvPr/>
        </p:nvSpPr>
        <p:spPr bwMode="auto">
          <a:xfrm>
            <a:off x="5773904" y="5867400"/>
            <a:ext cx="16205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dirty="0"/>
              <a:t>City of Venice</a:t>
            </a:r>
          </a:p>
        </p:txBody>
      </p:sp>
      <p:sp>
        <p:nvSpPr>
          <p:cNvPr id="5153" name="TextBox 31"/>
          <p:cNvSpPr txBox="1">
            <a:spLocks noChangeArrowheads="1"/>
          </p:cNvSpPr>
          <p:nvPr/>
        </p:nvSpPr>
        <p:spPr bwMode="auto">
          <a:xfrm>
            <a:off x="6093090" y="6156436"/>
            <a:ext cx="6783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dirty="0"/>
              <a:t>FSEC</a:t>
            </a:r>
          </a:p>
        </p:txBody>
      </p:sp>
      <p:sp>
        <p:nvSpPr>
          <p:cNvPr id="5154" name="TextBox 33"/>
          <p:cNvSpPr txBox="1">
            <a:spLocks noChangeArrowheads="1"/>
          </p:cNvSpPr>
          <p:nvPr/>
        </p:nvSpPr>
        <p:spPr bwMode="auto">
          <a:xfrm>
            <a:off x="5195843" y="4419600"/>
            <a:ext cx="29972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b="1" i="1" dirty="0"/>
              <a:t>Lead </a:t>
            </a:r>
            <a:r>
              <a:rPr lang="en-US" altLang="en-US" b="1" i="1" dirty="0" smtClean="0"/>
              <a:t>– Dr. Nancy Gassman</a:t>
            </a:r>
            <a:endParaRPr lang="en-US" altLang="en-US" b="1" i="1" dirty="0"/>
          </a:p>
        </p:txBody>
      </p:sp>
      <p:sp>
        <p:nvSpPr>
          <p:cNvPr id="5155" name="TextBox 40"/>
          <p:cNvSpPr txBox="1">
            <a:spLocks noChangeArrowheads="1"/>
          </p:cNvSpPr>
          <p:nvPr/>
        </p:nvSpPr>
        <p:spPr bwMode="auto">
          <a:xfrm>
            <a:off x="5625812" y="6389276"/>
            <a:ext cx="26532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eaLnBrk="0" fontAlgn="base" hangingPunct="0">
              <a:spcBef>
                <a:spcPct val="0"/>
              </a:spcBef>
              <a:spcAft>
                <a:spcPct val="0"/>
              </a:spcAft>
              <a:defRPr>
                <a:solidFill>
                  <a:schemeClr val="tx1"/>
                </a:solidFill>
                <a:latin typeface="Trebuchet MS" pitchFamily="34" charset="0"/>
                <a:cs typeface="Arial" charset="0"/>
              </a:defRPr>
            </a:lvl6pPr>
            <a:lvl7pPr marL="2971800" indent="-228600" eaLnBrk="0" fontAlgn="base" hangingPunct="0">
              <a:spcBef>
                <a:spcPct val="0"/>
              </a:spcBef>
              <a:spcAft>
                <a:spcPct val="0"/>
              </a:spcAft>
              <a:defRPr>
                <a:solidFill>
                  <a:schemeClr val="tx1"/>
                </a:solidFill>
                <a:latin typeface="Trebuchet MS" pitchFamily="34" charset="0"/>
                <a:cs typeface="Arial" charset="0"/>
              </a:defRPr>
            </a:lvl7pPr>
            <a:lvl8pPr marL="3429000" indent="-228600" eaLnBrk="0" fontAlgn="base" hangingPunct="0">
              <a:spcBef>
                <a:spcPct val="0"/>
              </a:spcBef>
              <a:spcAft>
                <a:spcPct val="0"/>
              </a:spcAft>
              <a:defRPr>
                <a:solidFill>
                  <a:schemeClr val="tx1"/>
                </a:solidFill>
                <a:latin typeface="Trebuchet MS" pitchFamily="34" charset="0"/>
                <a:cs typeface="Arial" charset="0"/>
              </a:defRPr>
            </a:lvl8pPr>
            <a:lvl9pPr marL="3886200" indent="-228600" eaLnBrk="0" fontAlgn="base" hangingPunct="0">
              <a:spcBef>
                <a:spcPct val="0"/>
              </a:spcBef>
              <a:spcAft>
                <a:spcPct val="0"/>
              </a:spcAft>
              <a:defRPr>
                <a:solidFill>
                  <a:schemeClr val="tx1"/>
                </a:solidFill>
                <a:latin typeface="Trebuchet MS" pitchFamily="34" charset="0"/>
                <a:cs typeface="Arial" charset="0"/>
              </a:defRPr>
            </a:lvl9pPr>
          </a:lstStyle>
          <a:p>
            <a:pPr algn="ctr" eaLnBrk="1" hangingPunct="1"/>
            <a:r>
              <a:rPr lang="en-US" altLang="en-US" dirty="0"/>
              <a:t>Juan Gomez/Dan </a:t>
            </a:r>
            <a:r>
              <a:rPr lang="en-US" altLang="en-US" dirty="0" err="1"/>
              <a:t>O’linn</a:t>
            </a:r>
            <a:endParaRPr lang="en-US" altLang="en-US" dirty="0"/>
          </a:p>
        </p:txBody>
      </p:sp>
    </p:spTree>
    <p:extLst>
      <p:ext uri="{BB962C8B-B14F-4D97-AF65-F5344CB8AC3E}">
        <p14:creationId xmlns:p14="http://schemas.microsoft.com/office/powerpoint/2010/main" val="2360012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7461072"/>
              </p:ext>
            </p:extLst>
          </p:nvPr>
        </p:nvGraphicFramePr>
        <p:xfrm>
          <a:off x="1878013" y="762000"/>
          <a:ext cx="6248402" cy="5491246"/>
        </p:xfrm>
        <a:graphic>
          <a:graphicData uri="http://schemas.openxmlformats.org/drawingml/2006/table">
            <a:tbl>
              <a:tblPr firstRow="1" bandRow="1">
                <a:tableStyleId>{5940675A-B579-460E-94D1-54222C63F5DA}</a:tableStyleId>
              </a:tblPr>
              <a:tblGrid>
                <a:gridCol w="706582"/>
                <a:gridCol w="554182"/>
                <a:gridCol w="554182"/>
                <a:gridCol w="554182"/>
                <a:gridCol w="554182"/>
                <a:gridCol w="554182"/>
                <a:gridCol w="554182"/>
                <a:gridCol w="554182"/>
                <a:gridCol w="554182"/>
                <a:gridCol w="554182"/>
                <a:gridCol w="554182"/>
              </a:tblGrid>
              <a:tr h="229395">
                <a:tc>
                  <a:txBody>
                    <a:bodyPr/>
                    <a:lstStyle/>
                    <a:p>
                      <a:pPr algn="ctr"/>
                      <a:r>
                        <a:rPr lang="en-US" sz="1800" dirty="0" smtClean="0"/>
                        <a:t>2013</a:t>
                      </a:r>
                      <a:endParaRPr lang="en-US" sz="1800" dirty="0"/>
                    </a:p>
                  </a:txBody>
                  <a:tcPr marT="45701" marB="45701"/>
                </a:tc>
                <a:tc gridSpan="4">
                  <a:txBody>
                    <a:bodyPr/>
                    <a:lstStyle/>
                    <a:p>
                      <a:pPr algn="ctr"/>
                      <a:r>
                        <a:rPr lang="en-US" sz="1800" dirty="0" smtClean="0"/>
                        <a:t>2014</a:t>
                      </a:r>
                      <a:endParaRPr lang="en-US" sz="1800" dirty="0"/>
                    </a:p>
                  </a:txBody>
                  <a:tcPr marT="45701" marB="45701"/>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sz="1800" dirty="0" smtClean="0"/>
                        <a:t>2015</a:t>
                      </a:r>
                      <a:endParaRPr lang="en-US" sz="1800" dirty="0"/>
                    </a:p>
                  </a:txBody>
                  <a:tcPr marT="45701" marB="45701"/>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2">
                  <a:txBody>
                    <a:bodyPr/>
                    <a:lstStyle/>
                    <a:p>
                      <a:pPr algn="ctr"/>
                      <a:r>
                        <a:rPr lang="en-US" sz="1800" dirty="0" smtClean="0"/>
                        <a:t>2016</a:t>
                      </a:r>
                      <a:endParaRPr lang="en-US" sz="1800" dirty="0"/>
                    </a:p>
                  </a:txBody>
                  <a:tcPr marT="45701" marB="45701"/>
                </a:tc>
                <a:tc hMerge="1">
                  <a:txBody>
                    <a:bodyPr/>
                    <a:lstStyle/>
                    <a:p>
                      <a:endParaRPr lang="en-US" dirty="0"/>
                    </a:p>
                  </a:txBody>
                  <a:tcPr/>
                </a:tc>
              </a:tr>
              <a:tr h="370682">
                <a:tc>
                  <a:txBody>
                    <a:bodyPr/>
                    <a:lstStyle/>
                    <a:p>
                      <a:r>
                        <a:rPr lang="en-US" sz="1800" dirty="0" smtClean="0"/>
                        <a:t>Q4</a:t>
                      </a:r>
                      <a:endParaRPr lang="en-US" sz="1800" dirty="0"/>
                    </a:p>
                  </a:txBody>
                  <a:tcPr marT="45701" marB="45701"/>
                </a:tc>
                <a:tc>
                  <a:txBody>
                    <a:bodyPr/>
                    <a:lstStyle/>
                    <a:p>
                      <a:r>
                        <a:rPr lang="en-US" sz="1800" dirty="0" smtClean="0"/>
                        <a:t>Q1</a:t>
                      </a:r>
                      <a:endParaRPr lang="en-US" sz="1800" dirty="0"/>
                    </a:p>
                  </a:txBody>
                  <a:tcPr marT="45701" marB="45701"/>
                </a:tc>
                <a:tc>
                  <a:txBody>
                    <a:bodyPr/>
                    <a:lstStyle/>
                    <a:p>
                      <a:r>
                        <a:rPr lang="en-US" sz="1800" dirty="0" smtClean="0"/>
                        <a:t>Q2</a:t>
                      </a:r>
                      <a:endParaRPr lang="en-US" sz="1800" dirty="0"/>
                    </a:p>
                  </a:txBody>
                  <a:tcPr marT="45701" marB="45701"/>
                </a:tc>
                <a:tc>
                  <a:txBody>
                    <a:bodyPr/>
                    <a:lstStyle/>
                    <a:p>
                      <a:r>
                        <a:rPr lang="en-US" sz="1800" dirty="0" smtClean="0"/>
                        <a:t>Q3</a:t>
                      </a:r>
                      <a:endParaRPr lang="en-US" sz="1800" dirty="0"/>
                    </a:p>
                  </a:txBody>
                  <a:tcPr marT="45701" marB="45701"/>
                </a:tc>
                <a:tc>
                  <a:txBody>
                    <a:bodyPr/>
                    <a:lstStyle/>
                    <a:p>
                      <a:r>
                        <a:rPr lang="en-US" sz="1800" dirty="0" smtClean="0"/>
                        <a:t>Q4</a:t>
                      </a:r>
                      <a:endParaRPr lang="en-US" sz="1800" dirty="0"/>
                    </a:p>
                  </a:txBody>
                  <a:tcPr marT="45701" marB="45701"/>
                </a:tc>
                <a:tc>
                  <a:txBody>
                    <a:bodyPr/>
                    <a:lstStyle/>
                    <a:p>
                      <a:r>
                        <a:rPr lang="en-US" sz="1800" dirty="0" smtClean="0"/>
                        <a:t>Q1</a:t>
                      </a:r>
                      <a:endParaRPr lang="en-US" sz="1800" dirty="0"/>
                    </a:p>
                  </a:txBody>
                  <a:tcPr marT="45701" marB="45701"/>
                </a:tc>
                <a:tc>
                  <a:txBody>
                    <a:bodyPr/>
                    <a:lstStyle/>
                    <a:p>
                      <a:r>
                        <a:rPr lang="en-US" sz="1800" dirty="0" smtClean="0"/>
                        <a:t>Q2</a:t>
                      </a:r>
                      <a:endParaRPr lang="en-US" sz="1800" dirty="0"/>
                    </a:p>
                  </a:txBody>
                  <a:tcPr marT="45701" marB="45701"/>
                </a:tc>
                <a:tc>
                  <a:txBody>
                    <a:bodyPr/>
                    <a:lstStyle/>
                    <a:p>
                      <a:r>
                        <a:rPr lang="en-US" sz="1800" dirty="0" smtClean="0"/>
                        <a:t>Q3</a:t>
                      </a:r>
                      <a:endParaRPr lang="en-US" sz="1800" dirty="0"/>
                    </a:p>
                  </a:txBody>
                  <a:tcPr marT="45701" marB="45701"/>
                </a:tc>
                <a:tc>
                  <a:txBody>
                    <a:bodyPr/>
                    <a:lstStyle/>
                    <a:p>
                      <a:r>
                        <a:rPr lang="en-US" sz="1800" dirty="0" smtClean="0"/>
                        <a:t>Q4</a:t>
                      </a:r>
                      <a:endParaRPr lang="en-US" sz="1800" dirty="0"/>
                    </a:p>
                  </a:txBody>
                  <a:tcPr marT="45701" marB="45701"/>
                </a:tc>
                <a:tc>
                  <a:txBody>
                    <a:bodyPr/>
                    <a:lstStyle/>
                    <a:p>
                      <a:r>
                        <a:rPr lang="en-US" sz="1800" dirty="0" smtClean="0"/>
                        <a:t>Q1</a:t>
                      </a:r>
                      <a:endParaRPr lang="en-US" sz="1800" dirty="0"/>
                    </a:p>
                  </a:txBody>
                  <a:tcPr marT="45701" marB="45701"/>
                </a:tc>
                <a:tc>
                  <a:txBody>
                    <a:bodyPr/>
                    <a:lstStyle/>
                    <a:p>
                      <a:r>
                        <a:rPr lang="en-US" sz="1800" dirty="0" smtClean="0"/>
                        <a:t>Q2</a:t>
                      </a:r>
                      <a:endParaRPr lang="en-US" sz="1800" dirty="0"/>
                    </a:p>
                  </a:txBody>
                  <a:tcPr marT="45701" marB="45701"/>
                </a:tc>
              </a:tr>
              <a:tr h="4754562">
                <a:tc>
                  <a:txBody>
                    <a:bodyPr/>
                    <a:lstStyle/>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a:p>
                  </a:txBody>
                  <a:tcPr marT="45701" marB="45701"/>
                </a:tc>
                <a:tc>
                  <a:txBody>
                    <a:bodyPr/>
                    <a:lstStyle/>
                    <a:p>
                      <a:endParaRPr lang="en-US" sz="1800" dirty="0"/>
                    </a:p>
                  </a:txBody>
                  <a:tcPr marT="45701" marB="45701"/>
                </a:tc>
                <a:tc>
                  <a:txBody>
                    <a:bodyPr/>
                    <a:lstStyle/>
                    <a:p>
                      <a:endParaRPr lang="en-US" sz="1800" dirty="0"/>
                    </a:p>
                  </a:txBody>
                  <a:tcPr marT="45701" marB="45701"/>
                </a:tc>
                <a:tc>
                  <a:txBody>
                    <a:bodyPr/>
                    <a:lstStyle/>
                    <a:p>
                      <a:endParaRPr lang="en-US" sz="1800" dirty="0"/>
                    </a:p>
                  </a:txBody>
                  <a:tcPr marT="45701" marB="45701"/>
                </a:tc>
                <a:tc>
                  <a:txBody>
                    <a:bodyPr/>
                    <a:lstStyle/>
                    <a:p>
                      <a:endParaRPr lang="en-US" sz="1800" dirty="0"/>
                    </a:p>
                  </a:txBody>
                  <a:tcPr marT="45701" marB="45701"/>
                </a:tc>
                <a:tc>
                  <a:txBody>
                    <a:bodyPr/>
                    <a:lstStyle/>
                    <a:p>
                      <a:endParaRPr lang="en-US" sz="1800" dirty="0"/>
                    </a:p>
                  </a:txBody>
                  <a:tcPr marT="45701" marB="45701"/>
                </a:tc>
                <a:tc>
                  <a:txBody>
                    <a:bodyPr/>
                    <a:lstStyle/>
                    <a:p>
                      <a:endParaRPr lang="en-US" sz="1800" dirty="0"/>
                    </a:p>
                  </a:txBody>
                  <a:tcPr marT="45701" marB="45701"/>
                </a:tc>
                <a:tc>
                  <a:txBody>
                    <a:bodyPr/>
                    <a:lstStyle/>
                    <a:p>
                      <a:endParaRPr lang="en-US" sz="1800" dirty="0"/>
                    </a:p>
                  </a:txBody>
                  <a:tcPr marT="45701" marB="45701"/>
                </a:tc>
                <a:tc>
                  <a:txBody>
                    <a:bodyPr/>
                    <a:lstStyle/>
                    <a:p>
                      <a:endParaRPr lang="en-US" sz="1800" dirty="0"/>
                    </a:p>
                  </a:txBody>
                  <a:tcPr marT="45701" marB="45701"/>
                </a:tc>
                <a:tc>
                  <a:txBody>
                    <a:bodyPr/>
                    <a:lstStyle/>
                    <a:p>
                      <a:endParaRPr lang="en-US" sz="1800" dirty="0"/>
                    </a:p>
                  </a:txBody>
                  <a:tcPr marT="45701" marB="45701"/>
                </a:tc>
                <a:tc>
                  <a:txBody>
                    <a:bodyPr/>
                    <a:lstStyle/>
                    <a:p>
                      <a:endParaRPr lang="en-US" sz="1800" dirty="0"/>
                    </a:p>
                  </a:txBody>
                  <a:tcPr marT="45701" marB="45701"/>
                </a:tc>
              </a:tr>
            </a:tbl>
          </a:graphicData>
        </a:graphic>
      </p:graphicFrame>
      <p:grpSp>
        <p:nvGrpSpPr>
          <p:cNvPr id="6189" name="Group 41"/>
          <p:cNvGrpSpPr>
            <a:grpSpLocks/>
          </p:cNvGrpSpPr>
          <p:nvPr/>
        </p:nvGrpSpPr>
        <p:grpSpPr bwMode="auto">
          <a:xfrm>
            <a:off x="152400" y="1865313"/>
            <a:ext cx="8318500" cy="496887"/>
            <a:chOff x="161637" y="1443335"/>
            <a:chExt cx="8318625" cy="496248"/>
          </a:xfrm>
        </p:grpSpPr>
        <p:cxnSp>
          <p:nvCxnSpPr>
            <p:cNvPr id="6" name="Straight Arrow Connector 5"/>
            <p:cNvCxnSpPr/>
            <p:nvPr/>
          </p:nvCxnSpPr>
          <p:spPr>
            <a:xfrm>
              <a:off x="1877751" y="1754914"/>
              <a:ext cx="6248494"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223" name="TextBox 6"/>
            <p:cNvSpPr txBox="1">
              <a:spLocks noChangeArrowheads="1"/>
            </p:cNvSpPr>
            <p:nvPr/>
          </p:nvSpPr>
          <p:spPr bwMode="auto">
            <a:xfrm>
              <a:off x="161637" y="1570251"/>
              <a:ext cx="11160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en-US" altLang="en-US" sz="1800" dirty="0">
                  <a:solidFill>
                    <a:srgbClr val="002060"/>
                  </a:solidFill>
                </a:rPr>
                <a:t>Financial</a:t>
              </a:r>
            </a:p>
          </p:txBody>
        </p:sp>
        <p:sp>
          <p:nvSpPr>
            <p:cNvPr id="6224" name="TextBox 15"/>
            <p:cNvSpPr txBox="1">
              <a:spLocks noChangeArrowheads="1"/>
            </p:cNvSpPr>
            <p:nvPr/>
          </p:nvSpPr>
          <p:spPr bwMode="auto">
            <a:xfrm>
              <a:off x="8202611" y="1443335"/>
              <a:ext cx="277651" cy="46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en-US" altLang="en-US" sz="2400">
                  <a:solidFill>
                    <a:srgbClr val="002060"/>
                  </a:solidFill>
                </a:rPr>
                <a:t> </a:t>
              </a:r>
            </a:p>
          </p:txBody>
        </p:sp>
      </p:grpSp>
      <p:grpSp>
        <p:nvGrpSpPr>
          <p:cNvPr id="6190" name="Group 40"/>
          <p:cNvGrpSpPr>
            <a:grpSpLocks/>
          </p:cNvGrpSpPr>
          <p:nvPr/>
        </p:nvGrpSpPr>
        <p:grpSpPr bwMode="auto">
          <a:xfrm>
            <a:off x="152400" y="1535113"/>
            <a:ext cx="2401888" cy="369887"/>
            <a:chOff x="161637" y="2101106"/>
            <a:chExt cx="2401386" cy="369332"/>
          </a:xfrm>
        </p:grpSpPr>
        <p:cxnSp>
          <p:nvCxnSpPr>
            <p:cNvPr id="8" name="Straight Arrow Connector 7"/>
            <p:cNvCxnSpPr/>
            <p:nvPr/>
          </p:nvCxnSpPr>
          <p:spPr>
            <a:xfrm>
              <a:off x="1877366" y="2286562"/>
              <a:ext cx="685657"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220" name="TextBox 10"/>
            <p:cNvSpPr txBox="1">
              <a:spLocks noChangeArrowheads="1"/>
            </p:cNvSpPr>
            <p:nvPr/>
          </p:nvSpPr>
          <p:spPr bwMode="auto">
            <a:xfrm>
              <a:off x="161637" y="2101106"/>
              <a:ext cx="8338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en-US" altLang="en-US" sz="1800" dirty="0">
                  <a:solidFill>
                    <a:srgbClr val="002060"/>
                  </a:solidFill>
                </a:rPr>
                <a:t>Admin</a:t>
              </a:r>
            </a:p>
          </p:txBody>
        </p:sp>
      </p:grpSp>
      <p:grpSp>
        <p:nvGrpSpPr>
          <p:cNvPr id="6191" name="Group 39"/>
          <p:cNvGrpSpPr>
            <a:grpSpLocks/>
          </p:cNvGrpSpPr>
          <p:nvPr/>
        </p:nvGrpSpPr>
        <p:grpSpPr bwMode="auto">
          <a:xfrm>
            <a:off x="152400" y="2450526"/>
            <a:ext cx="4078288" cy="368874"/>
            <a:chOff x="161637" y="2384359"/>
            <a:chExt cx="4078340" cy="369332"/>
          </a:xfrm>
        </p:grpSpPr>
        <p:cxnSp>
          <p:nvCxnSpPr>
            <p:cNvPr id="12" name="Straight Arrow Connector 11"/>
            <p:cNvCxnSpPr/>
            <p:nvPr/>
          </p:nvCxnSpPr>
          <p:spPr>
            <a:xfrm>
              <a:off x="1877747" y="2602116"/>
              <a:ext cx="236223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17" name="TextBox 14"/>
            <p:cNvSpPr txBox="1">
              <a:spLocks noChangeArrowheads="1"/>
            </p:cNvSpPr>
            <p:nvPr/>
          </p:nvSpPr>
          <p:spPr bwMode="auto">
            <a:xfrm>
              <a:off x="161637" y="2384359"/>
              <a:ext cx="16871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en-US" altLang="en-US" sz="1800" dirty="0">
                  <a:solidFill>
                    <a:srgbClr val="FF0000"/>
                  </a:solidFill>
                </a:rPr>
                <a:t>Broward Cities</a:t>
              </a:r>
            </a:p>
          </p:txBody>
        </p:sp>
      </p:grpSp>
      <p:grpSp>
        <p:nvGrpSpPr>
          <p:cNvPr id="6192" name="Group 37"/>
          <p:cNvGrpSpPr>
            <a:grpSpLocks/>
          </p:cNvGrpSpPr>
          <p:nvPr/>
        </p:nvGrpSpPr>
        <p:grpSpPr bwMode="auto">
          <a:xfrm>
            <a:off x="152400" y="3001962"/>
            <a:ext cx="5230812" cy="579438"/>
            <a:chOff x="152400" y="3429000"/>
            <a:chExt cx="5230586" cy="579646"/>
          </a:xfrm>
        </p:grpSpPr>
        <p:cxnSp>
          <p:nvCxnSpPr>
            <p:cNvPr id="23" name="Straight Arrow Connector 22"/>
            <p:cNvCxnSpPr/>
            <p:nvPr/>
          </p:nvCxnSpPr>
          <p:spPr>
            <a:xfrm>
              <a:off x="1877938" y="3751379"/>
              <a:ext cx="3505048" cy="0"/>
            </a:xfrm>
            <a:prstGeom prst="straightConnector1">
              <a:avLst/>
            </a:prstGeom>
            <a:ln w="508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2400" y="3429000"/>
              <a:ext cx="2362098" cy="579646"/>
            </a:xfrm>
            <a:prstGeom prst="rect">
              <a:avLst/>
            </a:prstGeom>
            <a:noFill/>
          </p:spPr>
          <p:txBody>
            <a:bodyPr>
              <a:spAutoFit/>
            </a:bodyPr>
            <a:lstStyle/>
            <a:p>
              <a:pPr fontAlgn="auto">
                <a:lnSpc>
                  <a:spcPts val="1900"/>
                </a:lnSpc>
                <a:spcBef>
                  <a:spcPts val="0"/>
                </a:spcBef>
                <a:spcAft>
                  <a:spcPts val="0"/>
                </a:spcAft>
                <a:defRPr/>
              </a:pPr>
              <a:r>
                <a:rPr lang="en-US" dirty="0">
                  <a:solidFill>
                    <a:schemeClr val="accent5">
                      <a:lumMod val="50000"/>
                    </a:schemeClr>
                  </a:solidFill>
                  <a:latin typeface="+mn-lt"/>
                  <a:cs typeface="+mn-cs"/>
                </a:rPr>
                <a:t>Planning &amp;</a:t>
              </a:r>
            </a:p>
            <a:p>
              <a:pPr fontAlgn="auto">
                <a:lnSpc>
                  <a:spcPts val="1900"/>
                </a:lnSpc>
                <a:spcBef>
                  <a:spcPts val="0"/>
                </a:spcBef>
                <a:spcAft>
                  <a:spcPts val="0"/>
                </a:spcAft>
                <a:defRPr/>
              </a:pPr>
              <a:r>
                <a:rPr lang="en-US" dirty="0">
                  <a:solidFill>
                    <a:schemeClr val="accent5">
                      <a:lumMod val="50000"/>
                    </a:schemeClr>
                  </a:solidFill>
                  <a:latin typeface="+mn-lt"/>
                  <a:cs typeface="+mn-cs"/>
                </a:rPr>
                <a:t>Zoning</a:t>
              </a:r>
            </a:p>
          </p:txBody>
        </p:sp>
      </p:grpSp>
      <p:grpSp>
        <p:nvGrpSpPr>
          <p:cNvPr id="6193" name="Group 36"/>
          <p:cNvGrpSpPr>
            <a:grpSpLocks/>
          </p:cNvGrpSpPr>
          <p:nvPr/>
        </p:nvGrpSpPr>
        <p:grpSpPr bwMode="auto">
          <a:xfrm>
            <a:off x="152400" y="3679825"/>
            <a:ext cx="5245099" cy="579438"/>
            <a:chOff x="152400" y="4114800"/>
            <a:chExt cx="5245251" cy="579646"/>
          </a:xfrm>
        </p:grpSpPr>
        <p:cxnSp>
          <p:nvCxnSpPr>
            <p:cNvPr id="26" name="Straight Arrow Connector 25"/>
            <p:cNvCxnSpPr/>
            <p:nvPr/>
          </p:nvCxnSpPr>
          <p:spPr>
            <a:xfrm>
              <a:off x="1892350" y="4380008"/>
              <a:ext cx="3505301" cy="0"/>
            </a:xfrm>
            <a:prstGeom prst="straightConnector1">
              <a:avLst/>
            </a:prstGeom>
            <a:ln w="508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2400" y="4114800"/>
              <a:ext cx="2362268" cy="579646"/>
            </a:xfrm>
            <a:prstGeom prst="rect">
              <a:avLst/>
            </a:prstGeom>
            <a:noFill/>
          </p:spPr>
          <p:txBody>
            <a:bodyPr>
              <a:spAutoFit/>
            </a:bodyPr>
            <a:lstStyle/>
            <a:p>
              <a:pPr fontAlgn="auto">
                <a:lnSpc>
                  <a:spcPts val="1900"/>
                </a:lnSpc>
                <a:spcBef>
                  <a:spcPts val="0"/>
                </a:spcBef>
                <a:spcAft>
                  <a:spcPts val="0"/>
                </a:spcAft>
                <a:defRPr/>
              </a:pPr>
              <a:r>
                <a:rPr lang="en-US" dirty="0">
                  <a:solidFill>
                    <a:schemeClr val="accent5">
                      <a:lumMod val="50000"/>
                    </a:schemeClr>
                  </a:solidFill>
                  <a:latin typeface="+mn-lt"/>
                  <a:cs typeface="+mn-cs"/>
                </a:rPr>
                <a:t>Financial </a:t>
              </a:r>
            </a:p>
            <a:p>
              <a:pPr fontAlgn="auto">
                <a:lnSpc>
                  <a:spcPts val="1900"/>
                </a:lnSpc>
                <a:spcBef>
                  <a:spcPts val="0"/>
                </a:spcBef>
                <a:spcAft>
                  <a:spcPts val="0"/>
                </a:spcAft>
                <a:defRPr/>
              </a:pPr>
              <a:r>
                <a:rPr lang="en-US" dirty="0">
                  <a:solidFill>
                    <a:schemeClr val="accent5">
                      <a:lumMod val="50000"/>
                    </a:schemeClr>
                  </a:solidFill>
                  <a:latin typeface="+mn-lt"/>
                  <a:cs typeface="+mn-cs"/>
                </a:rPr>
                <a:t>Options</a:t>
              </a:r>
            </a:p>
          </p:txBody>
        </p:sp>
      </p:grpSp>
      <p:grpSp>
        <p:nvGrpSpPr>
          <p:cNvPr id="6194" name="Group 38"/>
          <p:cNvGrpSpPr>
            <a:grpSpLocks/>
          </p:cNvGrpSpPr>
          <p:nvPr/>
        </p:nvGrpSpPr>
        <p:grpSpPr bwMode="auto">
          <a:xfrm>
            <a:off x="152400" y="4388128"/>
            <a:ext cx="6818313" cy="579255"/>
            <a:chOff x="152400" y="2759364"/>
            <a:chExt cx="6819104" cy="579646"/>
          </a:xfrm>
        </p:grpSpPr>
        <p:cxnSp>
          <p:nvCxnSpPr>
            <p:cNvPr id="19" name="Straight Arrow Connector 18"/>
            <p:cNvCxnSpPr/>
            <p:nvPr/>
          </p:nvCxnSpPr>
          <p:spPr>
            <a:xfrm>
              <a:off x="1878213" y="3048206"/>
              <a:ext cx="3505607"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07" name="TextBox 20"/>
            <p:cNvSpPr txBox="1">
              <a:spLocks noChangeArrowheads="1"/>
            </p:cNvSpPr>
            <p:nvPr/>
          </p:nvSpPr>
          <p:spPr bwMode="auto">
            <a:xfrm>
              <a:off x="152400" y="2759364"/>
              <a:ext cx="2362200" cy="5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lnSpc>
                  <a:spcPts val="1900"/>
                </a:lnSpc>
                <a:spcBef>
                  <a:spcPct val="0"/>
                </a:spcBef>
                <a:spcAft>
                  <a:spcPct val="0"/>
                </a:spcAft>
                <a:buClrTx/>
                <a:buSzTx/>
                <a:buFontTx/>
                <a:buNone/>
              </a:pPr>
              <a:r>
                <a:rPr lang="en-US" altLang="en-US" sz="1800">
                  <a:solidFill>
                    <a:srgbClr val="FF0000"/>
                  </a:solidFill>
                </a:rPr>
                <a:t>Permitting </a:t>
              </a:r>
            </a:p>
            <a:p>
              <a:pPr eaLnBrk="1" hangingPunct="1">
                <a:lnSpc>
                  <a:spcPts val="1900"/>
                </a:lnSpc>
                <a:spcBef>
                  <a:spcPct val="0"/>
                </a:spcBef>
                <a:spcAft>
                  <a:spcPct val="0"/>
                </a:spcAft>
                <a:buClrTx/>
                <a:buSzTx/>
                <a:buFontTx/>
                <a:buNone/>
              </a:pPr>
              <a:r>
                <a:rPr lang="en-US" altLang="en-US" sz="1800">
                  <a:solidFill>
                    <a:srgbClr val="FF0000"/>
                  </a:solidFill>
                </a:rPr>
                <a:t>Systems</a:t>
              </a:r>
            </a:p>
          </p:txBody>
        </p:sp>
        <p:cxnSp>
          <p:nvCxnSpPr>
            <p:cNvPr id="32" name="Straight Arrow Connector 31"/>
            <p:cNvCxnSpPr/>
            <p:nvPr/>
          </p:nvCxnSpPr>
          <p:spPr>
            <a:xfrm>
              <a:off x="5347303" y="3048206"/>
              <a:ext cx="1624201" cy="0"/>
            </a:xfrm>
            <a:prstGeom prst="straightConnector1">
              <a:avLst/>
            </a:prstGeom>
            <a:ln w="508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6195" name="Group 35"/>
          <p:cNvGrpSpPr>
            <a:grpSpLocks/>
          </p:cNvGrpSpPr>
          <p:nvPr/>
        </p:nvGrpSpPr>
        <p:grpSpPr bwMode="auto">
          <a:xfrm>
            <a:off x="152400" y="5137663"/>
            <a:ext cx="7440613" cy="369371"/>
            <a:chOff x="152400" y="5421868"/>
            <a:chExt cx="7440613" cy="369332"/>
          </a:xfrm>
        </p:grpSpPr>
        <p:cxnSp>
          <p:nvCxnSpPr>
            <p:cNvPr id="29" name="Straight Arrow Connector 28"/>
            <p:cNvCxnSpPr/>
            <p:nvPr/>
          </p:nvCxnSpPr>
          <p:spPr>
            <a:xfrm>
              <a:off x="1892300" y="5607070"/>
              <a:ext cx="3505200" cy="0"/>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203" name="TextBox 29"/>
            <p:cNvSpPr txBox="1">
              <a:spLocks noChangeArrowheads="1"/>
            </p:cNvSpPr>
            <p:nvPr/>
          </p:nvSpPr>
          <p:spPr bwMode="auto">
            <a:xfrm>
              <a:off x="152400" y="5421868"/>
              <a:ext cx="1136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spcBef>
                  <a:spcPct val="0"/>
                </a:spcBef>
                <a:spcAft>
                  <a:spcPct val="0"/>
                </a:spcAft>
                <a:buClrTx/>
                <a:buSzTx/>
                <a:buFontTx/>
                <a:buNone/>
              </a:pPr>
              <a:r>
                <a:rPr lang="en-US" altLang="en-US" sz="1800">
                  <a:solidFill>
                    <a:srgbClr val="00B050"/>
                  </a:solidFill>
                </a:rPr>
                <a:t>Outreach</a:t>
              </a:r>
            </a:p>
          </p:txBody>
        </p:sp>
        <p:cxnSp>
          <p:nvCxnSpPr>
            <p:cNvPr id="34" name="Straight Arrow Connector 33"/>
            <p:cNvCxnSpPr/>
            <p:nvPr/>
          </p:nvCxnSpPr>
          <p:spPr>
            <a:xfrm flipV="1">
              <a:off x="5410200" y="5599132"/>
              <a:ext cx="2182813" cy="7937"/>
            </a:xfrm>
            <a:prstGeom prst="straightConnector1">
              <a:avLst/>
            </a:prstGeom>
            <a:ln w="50800">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6196" name="Group 41"/>
          <p:cNvGrpSpPr>
            <a:grpSpLocks/>
          </p:cNvGrpSpPr>
          <p:nvPr/>
        </p:nvGrpSpPr>
        <p:grpSpPr bwMode="auto">
          <a:xfrm>
            <a:off x="150813" y="5668225"/>
            <a:ext cx="7966075" cy="580176"/>
            <a:chOff x="161637" y="1491734"/>
            <a:chExt cx="7965546" cy="579273"/>
          </a:xfrm>
        </p:grpSpPr>
        <p:cxnSp>
          <p:nvCxnSpPr>
            <p:cNvPr id="36" name="Straight Arrow Connector 35"/>
            <p:cNvCxnSpPr/>
            <p:nvPr/>
          </p:nvCxnSpPr>
          <p:spPr>
            <a:xfrm>
              <a:off x="1877610" y="1676335"/>
              <a:ext cx="6249573"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200" name="TextBox 6"/>
            <p:cNvSpPr txBox="1">
              <a:spLocks noChangeArrowheads="1"/>
            </p:cNvSpPr>
            <p:nvPr/>
          </p:nvSpPr>
          <p:spPr bwMode="auto">
            <a:xfrm>
              <a:off x="161637" y="1491734"/>
              <a:ext cx="1497583" cy="57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eaLnBrk="1" hangingPunct="1">
                <a:lnSpc>
                  <a:spcPts val="1900"/>
                </a:lnSpc>
                <a:spcBef>
                  <a:spcPct val="0"/>
                </a:spcBef>
                <a:spcAft>
                  <a:spcPct val="0"/>
                </a:spcAft>
                <a:buClrTx/>
                <a:buSzTx/>
                <a:buFontTx/>
                <a:buNone/>
              </a:pPr>
              <a:r>
                <a:rPr lang="en-US" altLang="en-US" sz="1800">
                  <a:solidFill>
                    <a:srgbClr val="002060"/>
                  </a:solidFill>
                </a:rPr>
                <a:t>Project </a:t>
              </a:r>
            </a:p>
            <a:p>
              <a:pPr eaLnBrk="1" hangingPunct="1">
                <a:lnSpc>
                  <a:spcPts val="1900"/>
                </a:lnSpc>
                <a:spcBef>
                  <a:spcPct val="0"/>
                </a:spcBef>
                <a:spcAft>
                  <a:spcPct val="0"/>
                </a:spcAft>
                <a:buClrTx/>
                <a:buSzTx/>
                <a:buFontTx/>
                <a:buNone/>
              </a:pPr>
              <a:r>
                <a:rPr lang="en-US" altLang="en-US" sz="1800">
                  <a:solidFill>
                    <a:srgbClr val="002060"/>
                  </a:solidFill>
                </a:rPr>
                <a:t>Management</a:t>
              </a:r>
            </a:p>
          </p:txBody>
        </p:sp>
      </p:grpSp>
      <p:sp>
        <p:nvSpPr>
          <p:cNvPr id="2" name="Line Callout 1 1"/>
          <p:cNvSpPr/>
          <p:nvPr/>
        </p:nvSpPr>
        <p:spPr>
          <a:xfrm>
            <a:off x="6022109" y="152400"/>
            <a:ext cx="1703388" cy="457200"/>
          </a:xfrm>
          <a:prstGeom prst="borderCallout1">
            <a:avLst>
              <a:gd name="adj1" fmla="val 18750"/>
              <a:gd name="adj2" fmla="val -8333"/>
              <a:gd name="adj3" fmla="val 203410"/>
              <a:gd name="adj4" fmla="val -3833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Go/No Go</a:t>
            </a:r>
          </a:p>
        </p:txBody>
      </p:sp>
    </p:spTree>
    <p:extLst>
      <p:ext uri="{BB962C8B-B14F-4D97-AF65-F5344CB8AC3E}">
        <p14:creationId xmlns:p14="http://schemas.microsoft.com/office/powerpoint/2010/main" val="3178545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bwMode="auto">
          <a:xfrm>
            <a:off x="2420314" y="-228600"/>
            <a:ext cx="657128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a:lstStyle>
          <a:p>
            <a:pPr algn="r"/>
            <a:r>
              <a:rPr lang="en-US" sz="4000" b="1" dirty="0" smtClean="0">
                <a:solidFill>
                  <a:schemeClr val="tx1"/>
                </a:solidFill>
              </a:rPr>
              <a:t>Permitting Collaboration</a:t>
            </a:r>
            <a:r>
              <a:rPr lang="en-US" sz="2000" b="1" dirty="0" smtClean="0">
                <a:solidFill>
                  <a:schemeClr val="tx1"/>
                </a:solidFill>
              </a:rPr>
              <a:t/>
            </a:r>
            <a:br>
              <a:rPr lang="en-US" sz="2000" b="1" dirty="0" smtClean="0">
                <a:solidFill>
                  <a:schemeClr val="tx1"/>
                </a:solidFill>
              </a:rPr>
            </a:br>
            <a:endParaRPr lang="en-US" sz="2000" b="1" dirty="0">
              <a:solidFill>
                <a:schemeClr val="tx1"/>
              </a:solidFill>
            </a:endParaRPr>
          </a:p>
        </p:txBody>
      </p:sp>
      <p:sp>
        <p:nvSpPr>
          <p:cNvPr id="6" name="Rectangle 5"/>
          <p:cNvSpPr/>
          <p:nvPr/>
        </p:nvSpPr>
        <p:spPr>
          <a:xfrm>
            <a:off x="676564" y="685800"/>
            <a:ext cx="3505200" cy="6001643"/>
          </a:xfrm>
          <a:prstGeom prst="rect">
            <a:avLst/>
          </a:prstGeom>
        </p:spPr>
        <p:txBody>
          <a:bodyPr wrap="square">
            <a:spAutoFit/>
          </a:bodyPr>
          <a:lstStyle/>
          <a:p>
            <a:pPr marL="238125" indent="-225425">
              <a:buFont typeface="Arial" pitchFamily="34" charset="0"/>
              <a:buChar char="•"/>
            </a:pPr>
            <a:r>
              <a:rPr lang="en-US" sz="2400" dirty="0"/>
              <a:t>Coconut </a:t>
            </a:r>
            <a:r>
              <a:rPr lang="en-US" sz="2400" dirty="0" smtClean="0"/>
              <a:t>Creek</a:t>
            </a:r>
          </a:p>
          <a:p>
            <a:pPr marL="238125" indent="-225425">
              <a:buFont typeface="Arial" pitchFamily="34" charset="0"/>
              <a:buChar char="•"/>
            </a:pPr>
            <a:r>
              <a:rPr lang="en-US" sz="2400" dirty="0" smtClean="0"/>
              <a:t>Dania Beach</a:t>
            </a:r>
          </a:p>
          <a:p>
            <a:pPr marL="238125" indent="-225425">
              <a:buFont typeface="Arial" pitchFamily="34" charset="0"/>
              <a:buChar char="•"/>
            </a:pPr>
            <a:r>
              <a:rPr lang="en-US" sz="2400" dirty="0" smtClean="0"/>
              <a:t>Davie</a:t>
            </a:r>
          </a:p>
          <a:p>
            <a:pPr marL="238125" indent="-225425">
              <a:buFont typeface="Arial" pitchFamily="34" charset="0"/>
              <a:buChar char="•"/>
            </a:pPr>
            <a:r>
              <a:rPr lang="en-US" sz="2400" dirty="0" smtClean="0"/>
              <a:t>Deerfield Beach</a:t>
            </a:r>
          </a:p>
          <a:p>
            <a:pPr marL="238125" indent="-225425">
              <a:buFont typeface="Arial" pitchFamily="34" charset="0"/>
              <a:buChar char="•"/>
            </a:pPr>
            <a:r>
              <a:rPr lang="en-US" sz="2400" dirty="0" smtClean="0"/>
              <a:t>Fort Lauderdale</a:t>
            </a:r>
          </a:p>
          <a:p>
            <a:pPr marL="238125" indent="-225425">
              <a:buFont typeface="Arial" pitchFamily="34" charset="0"/>
              <a:buChar char="•"/>
            </a:pPr>
            <a:r>
              <a:rPr lang="en-US" sz="2400" dirty="0" smtClean="0"/>
              <a:t>Hallandale Beach</a:t>
            </a:r>
            <a:endParaRPr lang="en-US" sz="2400" dirty="0"/>
          </a:p>
          <a:p>
            <a:pPr marL="238125" indent="-225425">
              <a:buFont typeface="Arial" pitchFamily="34" charset="0"/>
              <a:buChar char="•"/>
            </a:pPr>
            <a:r>
              <a:rPr lang="en-US" sz="2400" dirty="0"/>
              <a:t>Hillsboro </a:t>
            </a:r>
            <a:r>
              <a:rPr lang="en-US" sz="2400" dirty="0" smtClean="0"/>
              <a:t>Beach</a:t>
            </a:r>
          </a:p>
          <a:p>
            <a:pPr marL="238125" indent="-225425">
              <a:buFont typeface="Arial" pitchFamily="34" charset="0"/>
              <a:buChar char="•"/>
            </a:pPr>
            <a:r>
              <a:rPr lang="en-US" sz="2400" dirty="0"/>
              <a:t>Lauderdale-by-the-Sea</a:t>
            </a:r>
          </a:p>
          <a:p>
            <a:pPr marL="238125" indent="-225425">
              <a:buFont typeface="Arial" pitchFamily="34" charset="0"/>
              <a:buChar char="•"/>
            </a:pPr>
            <a:r>
              <a:rPr lang="en-US" sz="2400" dirty="0"/>
              <a:t>Miramar</a:t>
            </a:r>
          </a:p>
          <a:p>
            <a:pPr marL="238125" indent="-225425">
              <a:buFont typeface="Arial" pitchFamily="34" charset="0"/>
              <a:buChar char="•"/>
            </a:pPr>
            <a:r>
              <a:rPr lang="en-US" sz="2400" dirty="0"/>
              <a:t>North Lauderdale</a:t>
            </a:r>
          </a:p>
          <a:p>
            <a:pPr marL="238125" indent="-225425">
              <a:buFont typeface="Arial" pitchFamily="34" charset="0"/>
              <a:buChar char="•"/>
            </a:pPr>
            <a:r>
              <a:rPr lang="en-US" sz="2400" dirty="0"/>
              <a:t>Oakland Park</a:t>
            </a:r>
          </a:p>
          <a:p>
            <a:pPr marL="238125" indent="-225425">
              <a:buFont typeface="Arial" pitchFamily="34" charset="0"/>
              <a:buChar char="•"/>
            </a:pPr>
            <a:r>
              <a:rPr lang="en-US" sz="2400" dirty="0"/>
              <a:t>Pompano Beach</a:t>
            </a:r>
          </a:p>
          <a:p>
            <a:pPr marL="238125" indent="-225425">
              <a:buFont typeface="Arial" pitchFamily="34" charset="0"/>
              <a:buChar char="•"/>
            </a:pPr>
            <a:r>
              <a:rPr lang="en-US" sz="2400" dirty="0"/>
              <a:t>Sunrise</a:t>
            </a:r>
          </a:p>
          <a:p>
            <a:pPr marL="238125" indent="-225425">
              <a:buFont typeface="Arial" pitchFamily="34" charset="0"/>
              <a:buChar char="•"/>
            </a:pPr>
            <a:r>
              <a:rPr lang="en-US" sz="2400" dirty="0"/>
              <a:t>Tamarac</a:t>
            </a:r>
          </a:p>
          <a:p>
            <a:pPr marL="238125" indent="-225425">
              <a:buFont typeface="Arial" pitchFamily="34" charset="0"/>
              <a:buChar char="•"/>
            </a:pPr>
            <a:endParaRPr lang="en-US" sz="2400" dirty="0"/>
          </a:p>
          <a:p>
            <a:endParaRPr lang="en-US" sz="2000" dirty="0"/>
          </a:p>
        </p:txBody>
      </p:sp>
      <p:sp>
        <p:nvSpPr>
          <p:cNvPr id="8" name="Rectangle 7"/>
          <p:cNvSpPr/>
          <p:nvPr/>
        </p:nvSpPr>
        <p:spPr>
          <a:xfrm>
            <a:off x="3886200" y="685800"/>
            <a:ext cx="3505200" cy="7048083"/>
          </a:xfrm>
          <a:prstGeom prst="rect">
            <a:avLst/>
          </a:prstGeom>
        </p:spPr>
        <p:txBody>
          <a:bodyPr wrap="square">
            <a:spAutoFit/>
          </a:bodyPr>
          <a:lstStyle/>
          <a:p>
            <a:pPr marL="238125" indent="-225425">
              <a:buFont typeface="Arial" pitchFamily="34" charset="0"/>
              <a:buChar char="•"/>
            </a:pPr>
            <a:r>
              <a:rPr lang="en-US" sz="2400" dirty="0" smtClean="0"/>
              <a:t>Cooper City</a:t>
            </a:r>
          </a:p>
          <a:p>
            <a:pPr marL="238125" indent="-225425">
              <a:buFont typeface="Arial" pitchFamily="34" charset="0"/>
              <a:buChar char="•"/>
            </a:pPr>
            <a:r>
              <a:rPr lang="en-US" sz="2400" dirty="0" smtClean="0"/>
              <a:t>Hollywood</a:t>
            </a:r>
          </a:p>
          <a:p>
            <a:pPr marL="238125" indent="-225425">
              <a:buFont typeface="Arial" pitchFamily="34" charset="0"/>
              <a:buChar char="•"/>
            </a:pPr>
            <a:r>
              <a:rPr lang="en-US" sz="2400" dirty="0" smtClean="0"/>
              <a:t>Lauderdale Lakes</a:t>
            </a:r>
          </a:p>
          <a:p>
            <a:pPr marL="238125" indent="-225425">
              <a:buFont typeface="Arial" pitchFamily="34" charset="0"/>
              <a:buChar char="•"/>
            </a:pPr>
            <a:r>
              <a:rPr lang="en-US" sz="2400" dirty="0" smtClean="0"/>
              <a:t>Lauderhill</a:t>
            </a:r>
          </a:p>
          <a:p>
            <a:pPr marL="238125" indent="-225425">
              <a:buFont typeface="Arial" pitchFamily="34" charset="0"/>
              <a:buChar char="•"/>
            </a:pPr>
            <a:r>
              <a:rPr lang="en-US" sz="2400" dirty="0" smtClean="0"/>
              <a:t>Lighthouse Point</a:t>
            </a:r>
          </a:p>
          <a:p>
            <a:pPr marL="238125" indent="-225425">
              <a:buFont typeface="Arial" pitchFamily="34" charset="0"/>
              <a:buChar char="•"/>
            </a:pPr>
            <a:r>
              <a:rPr lang="en-US" sz="2400" dirty="0" smtClean="0"/>
              <a:t>Margate</a:t>
            </a:r>
          </a:p>
          <a:p>
            <a:pPr marL="238125" indent="-225425">
              <a:buFont typeface="Arial" pitchFamily="34" charset="0"/>
              <a:buChar char="•"/>
            </a:pPr>
            <a:r>
              <a:rPr lang="en-US" sz="2400" dirty="0" smtClean="0"/>
              <a:t>Pembroke Pines</a:t>
            </a:r>
          </a:p>
          <a:p>
            <a:pPr marL="238125" indent="-225425">
              <a:buFont typeface="Arial" pitchFamily="34" charset="0"/>
              <a:buChar char="•"/>
            </a:pPr>
            <a:r>
              <a:rPr lang="en-US" sz="2400" dirty="0" smtClean="0"/>
              <a:t>Plantation</a:t>
            </a:r>
          </a:p>
          <a:p>
            <a:pPr marL="238125" indent="-225425">
              <a:buFont typeface="Arial" pitchFamily="34" charset="0"/>
              <a:buChar char="•"/>
            </a:pPr>
            <a:r>
              <a:rPr lang="en-US" sz="2400" dirty="0" smtClean="0"/>
              <a:t>Wilton Manors</a:t>
            </a:r>
          </a:p>
          <a:p>
            <a:pPr marL="238125" indent="-225425">
              <a:buFont typeface="Arial" pitchFamily="34" charset="0"/>
              <a:buChar char="•"/>
            </a:pPr>
            <a:r>
              <a:rPr lang="en-US" sz="2400" dirty="0" smtClean="0"/>
              <a:t>City of Venice</a:t>
            </a:r>
          </a:p>
          <a:p>
            <a:pPr marL="238125" indent="-225425">
              <a:buFont typeface="Arial" pitchFamily="34" charset="0"/>
              <a:buChar char="•"/>
            </a:pPr>
            <a:r>
              <a:rPr lang="en-US" sz="2400" dirty="0" smtClean="0"/>
              <a:t>Alachua </a:t>
            </a:r>
          </a:p>
          <a:p>
            <a:pPr marL="238125" indent="-225425">
              <a:buFont typeface="Arial" pitchFamily="34" charset="0"/>
              <a:buChar char="•"/>
            </a:pPr>
            <a:r>
              <a:rPr lang="en-US" sz="2400" dirty="0" smtClean="0"/>
              <a:t>Broward </a:t>
            </a:r>
          </a:p>
          <a:p>
            <a:pPr marL="238125" indent="-225425">
              <a:buFont typeface="Arial" pitchFamily="34" charset="0"/>
              <a:buChar char="•"/>
            </a:pPr>
            <a:r>
              <a:rPr lang="en-US" sz="2400" dirty="0" smtClean="0"/>
              <a:t>Miami-Dade</a:t>
            </a:r>
          </a:p>
          <a:p>
            <a:pPr marL="238125" indent="-225425">
              <a:buFont typeface="Arial" pitchFamily="34" charset="0"/>
              <a:buChar char="•"/>
            </a:pPr>
            <a:r>
              <a:rPr lang="en-US" sz="2400" dirty="0" smtClean="0"/>
              <a:t>Monroe</a:t>
            </a:r>
          </a:p>
          <a:p>
            <a:pPr marL="238125" indent="-225425">
              <a:buFont typeface="Arial" pitchFamily="34" charset="0"/>
              <a:buChar char="•"/>
            </a:pPr>
            <a:r>
              <a:rPr lang="en-US" sz="2400" dirty="0" smtClean="0"/>
              <a:t>Orange</a:t>
            </a:r>
          </a:p>
          <a:p>
            <a:pPr marL="238125" indent="-225425">
              <a:buFont typeface="Arial" pitchFamily="34" charset="0"/>
              <a:buChar char="•"/>
            </a:pPr>
            <a:r>
              <a:rPr lang="en-US" sz="2400" dirty="0" smtClean="0"/>
              <a:t>St. Lucie</a:t>
            </a:r>
          </a:p>
          <a:p>
            <a:pPr marL="12700"/>
            <a:endParaRPr lang="en-US" sz="2400" dirty="0"/>
          </a:p>
          <a:p>
            <a:pPr marL="238125" indent="-225425">
              <a:buFont typeface="Arial" pitchFamily="34" charset="0"/>
              <a:buChar char="•"/>
            </a:pPr>
            <a:endParaRPr lang="en-US" sz="2400" dirty="0"/>
          </a:p>
          <a:p>
            <a:endParaRPr lang="en-US" sz="2000" dirty="0"/>
          </a:p>
        </p:txBody>
      </p:sp>
      <p:sp>
        <p:nvSpPr>
          <p:cNvPr id="9" name="Rectangle 8"/>
          <p:cNvSpPr/>
          <p:nvPr/>
        </p:nvSpPr>
        <p:spPr>
          <a:xfrm>
            <a:off x="6705600" y="685800"/>
            <a:ext cx="3505200" cy="1877437"/>
          </a:xfrm>
          <a:prstGeom prst="rect">
            <a:avLst/>
          </a:prstGeom>
        </p:spPr>
        <p:txBody>
          <a:bodyPr wrap="square">
            <a:spAutoFit/>
          </a:bodyPr>
          <a:lstStyle/>
          <a:p>
            <a:pPr marL="238125" indent="-225425">
              <a:buFont typeface="Arial" pitchFamily="34" charset="0"/>
              <a:buChar char="•"/>
            </a:pPr>
            <a:r>
              <a:rPr lang="en-US" sz="2400" dirty="0" smtClean="0"/>
              <a:t>FAU</a:t>
            </a:r>
          </a:p>
          <a:p>
            <a:pPr marL="238125" indent="-225425">
              <a:buFont typeface="Arial" pitchFamily="34" charset="0"/>
              <a:buChar char="•"/>
            </a:pPr>
            <a:r>
              <a:rPr lang="en-US" sz="2400" dirty="0" smtClean="0"/>
              <a:t>FSEC</a:t>
            </a:r>
          </a:p>
          <a:p>
            <a:pPr marL="12700"/>
            <a:endParaRPr lang="en-US" sz="2400" dirty="0"/>
          </a:p>
          <a:p>
            <a:pPr marL="238125" indent="-225425">
              <a:buFont typeface="Arial" pitchFamily="34" charset="0"/>
              <a:buChar char="•"/>
            </a:pPr>
            <a:endParaRPr lang="en-US" sz="2400" dirty="0"/>
          </a:p>
          <a:p>
            <a:endParaRPr lang="en-US" sz="2000" dirty="0"/>
          </a:p>
        </p:txBody>
      </p:sp>
    </p:spTree>
    <p:extLst>
      <p:ext uri="{BB962C8B-B14F-4D97-AF65-F5344CB8AC3E}">
        <p14:creationId xmlns:p14="http://schemas.microsoft.com/office/powerpoint/2010/main" val="34965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534399" cy="6410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5460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H="1" flipV="1">
            <a:off x="2914650" y="3048000"/>
            <a:ext cx="929237" cy="54942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endCxn id="9" idx="3"/>
          </p:cNvCxnSpPr>
          <p:nvPr/>
        </p:nvCxnSpPr>
        <p:spPr>
          <a:xfrm flipH="1" flipV="1">
            <a:off x="1976103" y="3906121"/>
            <a:ext cx="1867785" cy="11841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2695576" y="4237112"/>
            <a:ext cx="1148312" cy="4872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flipV="1">
            <a:off x="4603108" y="2619376"/>
            <a:ext cx="12317" cy="112576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5362327" y="3182256"/>
            <a:ext cx="809873" cy="41516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091414" y="3932677"/>
            <a:ext cx="2305542" cy="3265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4" idx="2"/>
          </p:cNvCxnSpPr>
          <p:nvPr/>
        </p:nvCxnSpPr>
        <p:spPr>
          <a:xfrm>
            <a:off x="4603107" y="4245291"/>
            <a:ext cx="6159" cy="108870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362327" y="4237112"/>
            <a:ext cx="950769" cy="55253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1542257" y="2286000"/>
            <a:ext cx="5867400" cy="3228053"/>
          </a:xfrm>
          <a:prstGeom prst="ellipse">
            <a:avLst/>
          </a:prstGeom>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7" name="Picture 13" descr="C:\Users\lrahmer\Desktop\BoardRulesAppeals.gif"/>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51639" y1="74590" x2="51639" y2="74590"/>
                      </a14:backgroundRemoval>
                    </a14:imgEffect>
                  </a14:imgLayer>
                </a14:imgProps>
              </a:ext>
              <a:ext uri="{28A0092B-C50C-407E-A947-70E740481C1C}">
                <a14:useLocalDpi xmlns:a14="http://schemas.microsoft.com/office/drawing/2010/main" val="0"/>
              </a:ext>
            </a:extLst>
          </a:blip>
          <a:srcRect/>
          <a:stretch>
            <a:fillRect/>
          </a:stretch>
        </p:blipFill>
        <p:spPr bwMode="auto">
          <a:xfrm>
            <a:off x="2114550" y="2038350"/>
            <a:ext cx="11620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C:\Users\lrahmer\Desktop\FPL.gif"/>
          <p:cNvPicPr>
            <a:picLocks noChangeAspect="1" noChangeArrowheads="1"/>
          </p:cNvPicPr>
          <p:nvPr/>
        </p:nvPicPr>
        <p:blipFill rotWithShape="1">
          <a:blip r:embed="rId5">
            <a:extLst>
              <a:ext uri="{28A0092B-C50C-407E-A947-70E740481C1C}">
                <a14:useLocalDpi xmlns:a14="http://schemas.microsoft.com/office/drawing/2010/main" val="0"/>
              </a:ext>
            </a:extLst>
          </a:blip>
          <a:srcRect l="137" t="3067" r="-137" b="3067"/>
          <a:stretch/>
        </p:blipFill>
        <p:spPr bwMode="auto">
          <a:xfrm>
            <a:off x="1108411" y="3498888"/>
            <a:ext cx="867692" cy="81446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C:\Users\lrahmer\Desktop\FlaSolarEnergyCtr.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4486" y="3498888"/>
            <a:ext cx="844941" cy="84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coopercity.govoffice.com/vertical/Sites/%7B6B555694-E6ED-4811-95F9-68AA3BD0A2FF%7D/uploads/%7B9F207D90-884D-4D68-A3FD-1EC4DED0E610%7D.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5213355"/>
            <a:ext cx="2533650" cy="5896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0" r="100000">
                        <a14:foregroundMark x1="51613" y1="28626" x2="51613" y2="28626"/>
                        <a14:foregroundMark x1="50664" y1="22328" x2="50664" y2="22328"/>
                        <a14:foregroundMark x1="49146" y1="19656" x2="49146" y2="19656"/>
                        <a14:foregroundMark x1="53700" y1="23282" x2="53700" y2="23282"/>
                        <a14:foregroundMark x1="50474" y1="26718" x2="50474" y2="26718"/>
                        <a14:foregroundMark x1="48956" y1="30534" x2="48956" y2="30534"/>
                        <a14:foregroundMark x1="54649" y1="29962" x2="54649" y2="29962"/>
                        <a14:foregroundMark x1="53700" y1="25191" x2="53700" y2="25191"/>
                        <a14:foregroundMark x1="45161" y1="36641" x2="45161" y2="36641"/>
                        <a14:foregroundMark x1="39658" y1="36069" x2="39658" y2="36069"/>
                        <a14:foregroundMark x1="52562" y1="35305" x2="52562" y2="35305"/>
                        <a14:foregroundMark x1="58824" y1="35305" x2="58824" y2="35305"/>
                        <a14:foregroundMark x1="54080" y1="36069" x2="54080" y2="36069"/>
                        <a14:foregroundMark x1="47059" y1="20802" x2="47059" y2="20802"/>
                        <a14:foregroundMark x1="52372" y1="20802" x2="52372" y2="20802"/>
                        <a14:foregroundMark x1="50474" y1="25954" x2="50474" y2="25954"/>
                      </a14:backgroundRemoval>
                    </a14:imgEffect>
                  </a14:imgLayer>
                </a14:imgProps>
              </a:ext>
              <a:ext uri="{28A0092B-C50C-407E-A947-70E740481C1C}">
                <a14:useLocalDpi xmlns:a14="http://schemas.microsoft.com/office/drawing/2010/main" val="0"/>
              </a:ext>
            </a:extLst>
          </a:blip>
          <a:stretch>
            <a:fillRect/>
          </a:stretch>
        </p:blipFill>
        <p:spPr>
          <a:xfrm>
            <a:off x="1752600" y="4495800"/>
            <a:ext cx="1162050" cy="1155586"/>
          </a:xfrm>
          <a:prstGeom prst="rect">
            <a:avLst/>
          </a:prstGeom>
        </p:spPr>
      </p:pic>
      <p:sp>
        <p:nvSpPr>
          <p:cNvPr id="2" name="Title 1"/>
          <p:cNvSpPr>
            <a:spLocks noGrp="1"/>
          </p:cNvSpPr>
          <p:nvPr>
            <p:ph type="title"/>
          </p:nvPr>
        </p:nvSpPr>
        <p:spPr>
          <a:xfrm>
            <a:off x="2909995" y="457200"/>
            <a:ext cx="5791200" cy="1524000"/>
          </a:xfrm>
        </p:spPr>
        <p:txBody>
          <a:bodyPr>
            <a:normAutofit fontScale="90000"/>
          </a:bodyPr>
          <a:lstStyle/>
          <a:p>
            <a:pPr algn="l"/>
            <a:r>
              <a:rPr lang="en-US" b="1" dirty="0" smtClean="0"/>
              <a:t>                   </a:t>
            </a:r>
            <a:r>
              <a:rPr lang="en-US" b="1" dirty="0"/>
              <a:t> </a:t>
            </a:r>
            <a:r>
              <a:rPr lang="en-US" b="1" dirty="0" smtClean="0"/>
              <a:t>  Partnerships…</a:t>
            </a:r>
            <a:br>
              <a:rPr lang="en-US" b="1" dirty="0" smtClean="0"/>
            </a:br>
            <a:r>
              <a:rPr lang="en-US" b="1" dirty="0" smtClean="0"/>
              <a:t>          Key to Success</a:t>
            </a:r>
            <a:r>
              <a:rPr lang="en-US" dirty="0"/>
              <a:t/>
            </a:r>
            <a:br>
              <a:rPr lang="en-US" dirty="0"/>
            </a:br>
            <a:endParaRPr lang="en-US" b="1" dirty="0"/>
          </a:p>
        </p:txBody>
      </p:sp>
      <p:sp>
        <p:nvSpPr>
          <p:cNvPr id="18" name="Rounded Rectangle 4"/>
          <p:cNvSpPr/>
          <p:nvPr/>
        </p:nvSpPr>
        <p:spPr>
          <a:xfrm>
            <a:off x="3990160" y="1829366"/>
            <a:ext cx="971596" cy="7094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dirty="0"/>
          </a:p>
        </p:txBody>
      </p:sp>
      <p:pic>
        <p:nvPicPr>
          <p:cNvPr id="1027" name="Picture 3" descr="C:\Documents and Settings\mfields\Local Settings\Temporary Internet Files\Content.IE5\3NGFVE0S\MP910216412[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90160" y="1829366"/>
            <a:ext cx="1250530" cy="108943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114800" y="1792069"/>
            <a:ext cx="976614"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Solar </a:t>
            </a:r>
            <a:b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Industry</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9" name="Picture 18"/>
          <p:cNvPicPr>
            <a:picLocks noChangeAspect="1"/>
          </p:cNvPicPr>
          <p:nvPr/>
        </p:nvPicPr>
        <p:blipFill>
          <a:blip r:embed="rId11">
            <a:extLst>
              <a:ext uri="{BEBA8EAE-BF5A-486C-A8C5-ECC9F3942E4B}">
                <a14:imgProps xmlns:a14="http://schemas.microsoft.com/office/drawing/2010/main">
                  <a14:imgLayer r:embed="rId12">
                    <a14:imgEffect>
                      <a14:backgroundRemoval t="0" b="98788" l="0" r="98182">
                        <a14:backgroundMark x1="10455" y1="12727" x2="10455" y2="12727"/>
                        <a14:backgroundMark x1="26818" y1="6667" x2="26818" y2="6667"/>
                        <a14:backgroundMark x1="7727" y1="20000" x2="7727" y2="20000"/>
                        <a14:backgroundMark x1="7273" y1="4848" x2="7273" y2="4848"/>
                        <a14:backgroundMark x1="15455" y1="4848" x2="15455" y2="4848"/>
                        <a14:backgroundMark x1="85455" y1="13333" x2="85455" y2="13333"/>
                        <a14:backgroundMark x1="76818" y1="7273" x2="76818" y2="7273"/>
                        <a14:backgroundMark x1="87727" y1="6061" x2="87727" y2="6061"/>
                        <a14:backgroundMark x1="95909" y1="23030" x2="95909" y2="23030"/>
                        <a14:backgroundMark x1="90000" y1="21212" x2="90000" y2="21212"/>
                        <a14:backgroundMark x1="94545" y1="9091" x2="94545" y2="9091"/>
                        <a14:backgroundMark x1="95455" y1="32121" x2="95455" y2="32121"/>
                        <a14:backgroundMark x1="65909" y1="3030" x2="65909" y2="3030"/>
                        <a14:backgroundMark x1="3182" y1="71515" x2="3182" y2="71515"/>
                        <a14:backgroundMark x1="10909" y1="86061" x2="10909" y2="86061"/>
                        <a14:backgroundMark x1="4545" y1="93333" x2="4545" y2="93333"/>
                        <a14:backgroundMark x1="5455" y1="82424" x2="5455" y2="82424"/>
                        <a14:backgroundMark x1="12273" y1="93333" x2="12273" y2="93333"/>
                        <a14:backgroundMark x1="15909" y1="91515" x2="15909" y2="91515"/>
                        <a14:backgroundMark x1="24091" y1="95758" x2="24091" y2="95758"/>
                        <a14:backgroundMark x1="32273" y1="96364" x2="32273" y2="96364"/>
                        <a14:backgroundMark x1="18182" y1="96364" x2="18182" y2="96364"/>
                        <a14:backgroundMark x1="68636" y1="95758" x2="68636" y2="95758"/>
                        <a14:backgroundMark x1="81364" y1="91515" x2="81364" y2="91515"/>
                        <a14:backgroundMark x1="90455" y1="79394" x2="90455" y2="79394"/>
                        <a14:backgroundMark x1="95455" y1="69697" x2="95455" y2="69697"/>
                        <a14:backgroundMark x1="96818" y1="64242" x2="96818" y2="64242"/>
                        <a14:backgroundMark x1="92727" y1="90303" x2="92727" y2="90303"/>
                        <a14:backgroundMark x1="86364" y1="93333" x2="86364" y2="93333"/>
                        <a14:backgroundMark x1="94545" y1="83636" x2="94545" y2="83636"/>
                        <a14:backgroundMark x1="89091" y1="84848" x2="89091" y2="84848"/>
                        <a14:backgroundMark x1="76818" y1="96970" x2="76818" y2="96970"/>
                        <a14:backgroundMark x1="93182" y1="96970" x2="93182" y2="96970"/>
                        <a14:backgroundMark x1="17273" y1="13939" x2="17273" y2="13939"/>
                        <a14:backgroundMark x1="4091" y1="12121" x2="4091" y2="12121"/>
                        <a14:backgroundMark x1="30000" y1="3030" x2="30000" y2="3030"/>
                      </a14:backgroundRemoval>
                    </a14:imgEffect>
                  </a14:imgLayer>
                </a14:imgProps>
              </a:ext>
              <a:ext uri="{28A0092B-C50C-407E-A947-70E740481C1C}">
                <a14:useLocalDpi xmlns:a14="http://schemas.microsoft.com/office/drawing/2010/main" val="0"/>
              </a:ext>
            </a:extLst>
          </a:blip>
          <a:stretch>
            <a:fillRect/>
          </a:stretch>
        </p:blipFill>
        <p:spPr>
          <a:xfrm>
            <a:off x="5943600" y="4468025"/>
            <a:ext cx="1357832" cy="1018375"/>
          </a:xfrm>
          <a:prstGeom prst="rect">
            <a:avLst/>
          </a:prstGeom>
        </p:spPr>
      </p:pic>
      <p:pic>
        <p:nvPicPr>
          <p:cNvPr id="20" name="Picture 19"/>
          <p:cNvPicPr>
            <a:picLocks noChangeAspect="1"/>
          </p:cNvPicPr>
          <p:nvPr/>
        </p:nvPicPr>
        <p:blipFill>
          <a:blip r:embed="rId13" cstate="print">
            <a:extLst>
              <a:ext uri="{BEBA8EAE-BF5A-486C-A8C5-ECC9F3942E4B}">
                <a14:imgProps xmlns:a14="http://schemas.microsoft.com/office/drawing/2010/main">
                  <a14:imgLayer r:embed="rId14">
                    <a14:imgEffect>
                      <a14:backgroundRemoval t="4667" b="95333" l="10000" r="90000"/>
                    </a14:imgEffect>
                  </a14:imgLayer>
                </a14:imgProps>
              </a:ext>
              <a:ext uri="{28A0092B-C50C-407E-A947-70E740481C1C}">
                <a14:useLocalDpi xmlns:a14="http://schemas.microsoft.com/office/drawing/2010/main" val="0"/>
              </a:ext>
            </a:extLst>
          </a:blip>
          <a:stretch>
            <a:fillRect/>
          </a:stretch>
        </p:blipFill>
        <p:spPr>
          <a:xfrm>
            <a:off x="5486400" y="2133600"/>
            <a:ext cx="1653393" cy="1240045"/>
          </a:xfrm>
          <a:prstGeom prst="rect">
            <a:avLst/>
          </a:prstGeom>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43887" y="3597424"/>
            <a:ext cx="1518440" cy="647867"/>
          </a:xfrm>
          <a:prstGeom prst="rect">
            <a:avLst/>
          </a:prstGeom>
        </p:spPr>
      </p:pic>
    </p:spTree>
    <p:extLst>
      <p:ext uri="{BB962C8B-B14F-4D97-AF65-F5344CB8AC3E}">
        <p14:creationId xmlns:p14="http://schemas.microsoft.com/office/powerpoint/2010/main" val="1812611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381000"/>
            <a:ext cx="4876800" cy="1143000"/>
          </a:xfrm>
        </p:spPr>
        <p:txBody>
          <a:bodyPr>
            <a:normAutofit fontScale="90000"/>
          </a:bodyPr>
          <a:lstStyle/>
          <a:p>
            <a:pPr algn="r"/>
            <a:r>
              <a:rPr lang="en-US" b="1" dirty="0" smtClean="0"/>
              <a:t>Reminder of Go SOLAR Fest II</a:t>
            </a:r>
            <a:endParaRPr lang="en-US" b="1" dirty="0"/>
          </a:p>
        </p:txBody>
      </p:sp>
      <p:sp>
        <p:nvSpPr>
          <p:cNvPr id="3" name="Content Placeholder 2"/>
          <p:cNvSpPr>
            <a:spLocks noGrp="1"/>
          </p:cNvSpPr>
          <p:nvPr>
            <p:ph idx="1"/>
          </p:nvPr>
        </p:nvSpPr>
        <p:spPr>
          <a:xfrm>
            <a:off x="533400" y="1676400"/>
            <a:ext cx="7010400" cy="4525963"/>
          </a:xfrm>
        </p:spPr>
        <p:txBody>
          <a:bodyPr>
            <a:normAutofit/>
          </a:bodyPr>
          <a:lstStyle/>
          <a:p>
            <a:pPr lvl="1">
              <a:buFont typeface="Wingdings" panose="05000000000000000000" pitchFamily="2" charset="2"/>
              <a:buChar char="ü"/>
            </a:pPr>
            <a:r>
              <a:rPr lang="en-US" dirty="0" smtClean="0"/>
              <a:t>June 6 &amp; 7, 2014</a:t>
            </a:r>
          </a:p>
          <a:p>
            <a:pPr lvl="1">
              <a:buFont typeface="Wingdings" panose="05000000000000000000" pitchFamily="2" charset="2"/>
              <a:buChar char="ü"/>
            </a:pPr>
            <a:r>
              <a:rPr lang="en-US" dirty="0" smtClean="0"/>
              <a:t>Broward County Convention Center</a:t>
            </a:r>
          </a:p>
          <a:p>
            <a:pPr lvl="1">
              <a:buFont typeface="Wingdings" panose="05000000000000000000" pitchFamily="2" charset="2"/>
              <a:buChar char="ü"/>
            </a:pPr>
            <a:r>
              <a:rPr lang="en-US" dirty="0" smtClean="0"/>
              <a:t>Register, sponsor or exhibit now @ </a:t>
            </a:r>
            <a:r>
              <a:rPr lang="en-US" dirty="0" smtClean="0">
                <a:hlinkClick r:id="rId3"/>
              </a:rPr>
              <a:t>www.gosolarflorida.org</a:t>
            </a:r>
            <a:r>
              <a:rPr lang="en-US" dirty="0" smtClean="0"/>
              <a:t> </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53" t="4296" r="1043" b="4718"/>
          <a:stretch/>
        </p:blipFill>
        <p:spPr bwMode="auto">
          <a:xfrm>
            <a:off x="267855" y="4191000"/>
            <a:ext cx="8599054" cy="1369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71924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1066800"/>
            <a:ext cx="8686800" cy="3352800"/>
          </a:xfrm>
        </p:spPr>
        <p:txBody>
          <a:bodyPr/>
          <a:lstStyle/>
          <a:p>
            <a:r>
              <a:rPr lang="en-US" b="1" dirty="0" smtClean="0"/>
              <a:t>For more information:</a:t>
            </a:r>
            <a:br>
              <a:rPr lang="en-US" b="1" dirty="0" smtClean="0"/>
            </a:br>
            <a:r>
              <a:rPr lang="en-US" b="1" dirty="0" smtClean="0">
                <a:hlinkClick r:id="rId3"/>
              </a:rPr>
              <a:t>www.gosolarflorida.org</a:t>
            </a:r>
            <a:r>
              <a:rPr lang="en-US" b="1" dirty="0" smtClean="0"/>
              <a:t> </a:t>
            </a:r>
            <a:br>
              <a:rPr lang="en-US" b="1" dirty="0" smtClean="0"/>
            </a:br>
            <a:r>
              <a:rPr lang="en-US" b="1" dirty="0" smtClean="0"/>
              <a:t>email: info@gosolarflorida.org</a:t>
            </a:r>
            <a:r>
              <a:rPr lang="en-US" b="1" dirty="0"/>
              <a:t/>
            </a:r>
            <a:br>
              <a:rPr lang="en-US" b="1" dirty="0"/>
            </a:br>
            <a:endParaRPr lang="en-US" sz="2400"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9011" r="50677" b="3125"/>
          <a:stretch/>
        </p:blipFill>
        <p:spPr bwMode="auto">
          <a:xfrm>
            <a:off x="0" y="4033852"/>
            <a:ext cx="9131300" cy="206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09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99220"/>
            <a:ext cx="9049512" cy="5758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793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5306"/>
            <a:ext cx="8915400" cy="6684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934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457200" y="838200"/>
            <a:ext cx="8273143" cy="838200"/>
          </a:xfrm>
        </p:spPr>
        <p:txBody>
          <a:bodyPr>
            <a:normAutofit fontScale="90000"/>
          </a:bodyPr>
          <a:lstStyle/>
          <a:p>
            <a:pPr eaLnBrk="1" hangingPunct="1"/>
            <a:r>
              <a:rPr lang="en-US" sz="4000" b="1" dirty="0" smtClean="0"/>
              <a:t>                      What is Go SOLAR  </a:t>
            </a:r>
            <a:br>
              <a:rPr lang="en-US" sz="4000" b="1" dirty="0" smtClean="0"/>
            </a:br>
            <a:r>
              <a:rPr lang="en-US" sz="4000" b="1" dirty="0" smtClean="0"/>
              <a:t>Florida Rooftop Solar Challenge?</a:t>
            </a:r>
          </a:p>
        </p:txBody>
      </p:sp>
      <p:sp>
        <p:nvSpPr>
          <p:cNvPr id="21507" name="Content Placeholder 2"/>
          <p:cNvSpPr>
            <a:spLocks noGrp="1"/>
          </p:cNvSpPr>
          <p:nvPr>
            <p:ph idx="1"/>
          </p:nvPr>
        </p:nvSpPr>
        <p:spPr>
          <a:xfrm>
            <a:off x="381000" y="2286000"/>
            <a:ext cx="8229600" cy="4191000"/>
          </a:xfrm>
        </p:spPr>
        <p:txBody>
          <a:bodyPr>
            <a:normAutofit/>
          </a:bodyPr>
          <a:lstStyle/>
          <a:p>
            <a:pPr marL="514350" indent="-514350" algn="l" eaLnBrk="1" hangingPunct="1">
              <a:buFont typeface="+mj-lt"/>
              <a:buAutoNum type="arabicPeriod"/>
            </a:pPr>
            <a:r>
              <a:rPr lang="en-US" sz="2800" dirty="0" smtClean="0">
                <a:solidFill>
                  <a:schemeClr val="tx1"/>
                </a:solidFill>
              </a:rPr>
              <a:t>U.S. Department of Energy </a:t>
            </a:r>
            <a:r>
              <a:rPr lang="en-US" sz="2800" b="1" dirty="0" smtClean="0">
                <a:solidFill>
                  <a:schemeClr val="tx1"/>
                </a:solidFill>
              </a:rPr>
              <a:t>Grant</a:t>
            </a:r>
          </a:p>
          <a:p>
            <a:pPr marL="514350" indent="-514350" algn="l">
              <a:spcAft>
                <a:spcPts val="600"/>
              </a:spcAft>
              <a:buFont typeface="+mj-lt"/>
              <a:buAutoNum type="arabicPeriod"/>
            </a:pPr>
            <a:r>
              <a:rPr lang="en-US" sz="2800" dirty="0" smtClean="0">
                <a:solidFill>
                  <a:schemeClr val="tx1"/>
                </a:solidFill>
              </a:rPr>
              <a:t>Broward County and </a:t>
            </a:r>
          </a:p>
          <a:p>
            <a:pPr marL="914400" lvl="1" indent="-457200" algn="l">
              <a:buFont typeface="+mj-lt"/>
              <a:buAutoNum type="alphaLcPeriod"/>
            </a:pPr>
            <a:r>
              <a:rPr lang="en-US" sz="2400" b="1" dirty="0" smtClean="0">
                <a:solidFill>
                  <a:schemeClr val="tx1"/>
                </a:solidFill>
              </a:rPr>
              <a:t>23 </a:t>
            </a:r>
            <a:r>
              <a:rPr lang="en-US" sz="2400" dirty="0" smtClean="0">
                <a:solidFill>
                  <a:schemeClr val="tx1"/>
                </a:solidFill>
              </a:rPr>
              <a:t>Broward partner </a:t>
            </a:r>
            <a:r>
              <a:rPr lang="en-US" sz="2400" b="1" dirty="0" smtClean="0">
                <a:solidFill>
                  <a:schemeClr val="tx1"/>
                </a:solidFill>
              </a:rPr>
              <a:t>cities</a:t>
            </a:r>
            <a:endParaRPr lang="en-US" sz="2400" dirty="0" smtClean="0">
              <a:solidFill>
                <a:schemeClr val="tx1"/>
              </a:solidFill>
            </a:endParaRPr>
          </a:p>
          <a:p>
            <a:pPr marL="914400" lvl="1" indent="-457200" algn="l">
              <a:buFont typeface="+mj-lt"/>
              <a:buAutoNum type="alphaLcPeriod"/>
            </a:pPr>
            <a:r>
              <a:rPr lang="en-US" sz="2400" b="1" dirty="0" smtClean="0">
                <a:solidFill>
                  <a:schemeClr val="tx1"/>
                </a:solidFill>
              </a:rPr>
              <a:t>5</a:t>
            </a:r>
            <a:r>
              <a:rPr lang="en-US" sz="2400" dirty="0" smtClean="0">
                <a:solidFill>
                  <a:schemeClr val="tx1"/>
                </a:solidFill>
              </a:rPr>
              <a:t> partner </a:t>
            </a:r>
            <a:r>
              <a:rPr lang="en-US" sz="2400" b="1" dirty="0" smtClean="0">
                <a:solidFill>
                  <a:schemeClr val="tx1"/>
                </a:solidFill>
              </a:rPr>
              <a:t>counties</a:t>
            </a:r>
            <a:r>
              <a:rPr lang="en-US" sz="2400" dirty="0" smtClean="0">
                <a:solidFill>
                  <a:schemeClr val="tx1"/>
                </a:solidFill>
              </a:rPr>
              <a:t> </a:t>
            </a:r>
          </a:p>
          <a:p>
            <a:pPr marL="914400" lvl="1" indent="-457200" algn="l">
              <a:buFont typeface="+mj-lt"/>
              <a:buAutoNum type="alphaLcPeriod"/>
            </a:pPr>
            <a:r>
              <a:rPr lang="en-US" sz="2400" dirty="0" smtClean="0">
                <a:solidFill>
                  <a:schemeClr val="tx1"/>
                </a:solidFill>
              </a:rPr>
              <a:t>The City of Venice</a:t>
            </a:r>
          </a:p>
          <a:p>
            <a:pPr marL="914400" lvl="1" indent="-457200" algn="l">
              <a:buFont typeface="+mj-lt"/>
              <a:buAutoNum type="alphaLcPeriod"/>
            </a:pPr>
            <a:r>
              <a:rPr lang="en-US" sz="2400" dirty="0">
                <a:solidFill>
                  <a:schemeClr val="tx1"/>
                </a:solidFill>
              </a:rPr>
              <a:t>C</a:t>
            </a:r>
            <a:r>
              <a:rPr lang="en-US" sz="2400" dirty="0" smtClean="0">
                <a:solidFill>
                  <a:schemeClr val="tx1"/>
                </a:solidFill>
              </a:rPr>
              <a:t>ollaborating to </a:t>
            </a:r>
            <a:r>
              <a:rPr lang="en-US" sz="2400" b="1" dirty="0" smtClean="0">
                <a:solidFill>
                  <a:schemeClr val="tx1"/>
                </a:solidFill>
              </a:rPr>
              <a:t>make</a:t>
            </a:r>
            <a:r>
              <a:rPr lang="en-US" sz="2400" dirty="0" smtClean="0">
                <a:solidFill>
                  <a:schemeClr val="tx1"/>
                </a:solidFill>
              </a:rPr>
              <a:t> </a:t>
            </a:r>
            <a:r>
              <a:rPr lang="en-US" sz="2400" b="1" dirty="0" smtClean="0">
                <a:solidFill>
                  <a:schemeClr val="tx1"/>
                </a:solidFill>
              </a:rPr>
              <a:t>solar</a:t>
            </a:r>
            <a:r>
              <a:rPr lang="en-US" sz="2400" dirty="0" smtClean="0">
                <a:solidFill>
                  <a:schemeClr val="tx1"/>
                </a:solidFill>
              </a:rPr>
              <a:t> rooftop </a:t>
            </a:r>
            <a:r>
              <a:rPr lang="en-US" sz="2400" b="1" dirty="0" smtClean="0">
                <a:solidFill>
                  <a:schemeClr val="tx1"/>
                </a:solidFill>
              </a:rPr>
              <a:t>systems</a:t>
            </a:r>
            <a:r>
              <a:rPr lang="en-US" sz="2400" dirty="0" smtClean="0">
                <a:solidFill>
                  <a:schemeClr val="tx1"/>
                </a:solidFill>
              </a:rPr>
              <a:t> </a:t>
            </a:r>
            <a:r>
              <a:rPr lang="en-US" sz="2400" b="1" dirty="0" smtClean="0">
                <a:solidFill>
                  <a:schemeClr val="tx1"/>
                </a:solidFill>
              </a:rPr>
              <a:t>easier</a:t>
            </a:r>
            <a:r>
              <a:rPr lang="en-US" sz="2400" dirty="0" smtClean="0">
                <a:solidFill>
                  <a:schemeClr val="tx1"/>
                </a:solidFill>
              </a:rPr>
              <a:t>, </a:t>
            </a:r>
            <a:r>
              <a:rPr lang="en-US" sz="2400" b="1" dirty="0" smtClean="0">
                <a:solidFill>
                  <a:schemeClr val="tx1"/>
                </a:solidFill>
              </a:rPr>
              <a:t>faster</a:t>
            </a:r>
            <a:r>
              <a:rPr lang="en-US" sz="2400" dirty="0" smtClean="0">
                <a:solidFill>
                  <a:schemeClr val="tx1"/>
                </a:solidFill>
              </a:rPr>
              <a:t> and </a:t>
            </a:r>
            <a:r>
              <a:rPr lang="en-US" sz="2400" b="1" dirty="0" smtClean="0">
                <a:solidFill>
                  <a:schemeClr val="tx1"/>
                </a:solidFill>
              </a:rPr>
              <a:t>cheaper </a:t>
            </a:r>
            <a:r>
              <a:rPr lang="en-US" sz="2400" dirty="0" smtClean="0">
                <a:solidFill>
                  <a:schemeClr val="tx1"/>
                </a:solidFill>
              </a:rPr>
              <a:t>for residents and businesses</a:t>
            </a:r>
          </a:p>
          <a:p>
            <a:pPr marL="1371600" lvl="2" indent="-457200" algn="l">
              <a:buFont typeface="+mj-lt"/>
              <a:buAutoNum type="alphaLcPeriod"/>
            </a:pPr>
            <a:r>
              <a:rPr lang="en-US" dirty="0" smtClean="0">
                <a:solidFill>
                  <a:schemeClr val="tx1"/>
                </a:solidFill>
              </a:rPr>
              <a:t>Through streamline permitting, engineering and regulation</a:t>
            </a:r>
          </a:p>
          <a:p>
            <a:pPr algn="l"/>
            <a:endParaRPr lang="en-US" sz="2800" dirty="0" smtClean="0">
              <a:solidFill>
                <a:schemeClr val="tx1"/>
              </a:solidFill>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743199"/>
            <a:ext cx="4191000" cy="1951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2973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990600" y="762000"/>
            <a:ext cx="7391400" cy="1143000"/>
          </a:xfrm>
        </p:spPr>
        <p:txBody>
          <a:bodyPr>
            <a:normAutofit fontScale="90000"/>
          </a:bodyPr>
          <a:lstStyle/>
          <a:p>
            <a:pPr algn="r" eaLnBrk="1" hangingPunct="1"/>
            <a:r>
              <a:rPr lang="en-US" b="1" dirty="0" smtClean="0"/>
              <a:t>Why is Broward</a:t>
            </a:r>
            <a:br>
              <a:rPr lang="en-US" b="1" dirty="0" smtClean="0"/>
            </a:br>
            <a:r>
              <a:rPr lang="en-US" b="1" dirty="0" smtClean="0"/>
              <a:t>taking this Challenge?</a:t>
            </a:r>
          </a:p>
        </p:txBody>
      </p:sp>
      <p:sp>
        <p:nvSpPr>
          <p:cNvPr id="21507" name="Content Placeholder 2"/>
          <p:cNvSpPr>
            <a:spLocks noGrp="1"/>
          </p:cNvSpPr>
          <p:nvPr>
            <p:ph idx="1"/>
          </p:nvPr>
        </p:nvSpPr>
        <p:spPr>
          <a:xfrm>
            <a:off x="457200" y="2438400"/>
            <a:ext cx="8229600" cy="3200400"/>
          </a:xfrm>
        </p:spPr>
        <p:txBody>
          <a:bodyPr>
            <a:normAutofit fontScale="92500" lnSpcReduction="10000"/>
          </a:bodyPr>
          <a:lstStyle/>
          <a:p>
            <a:pPr marL="514350" indent="-514350" algn="l">
              <a:spcAft>
                <a:spcPts val="600"/>
              </a:spcAft>
              <a:buFont typeface="+mj-lt"/>
              <a:buAutoNum type="arabicPeriod"/>
            </a:pPr>
            <a:r>
              <a:rPr lang="en-US" dirty="0" smtClean="0">
                <a:solidFill>
                  <a:schemeClr val="tx1"/>
                </a:solidFill>
              </a:rPr>
              <a:t>Increase  number of grid-tied solar installations by reducing permitting costs</a:t>
            </a:r>
          </a:p>
          <a:p>
            <a:pPr marL="514350" indent="-514350" algn="l">
              <a:spcAft>
                <a:spcPts val="600"/>
              </a:spcAft>
              <a:buFont typeface="+mj-lt"/>
              <a:buAutoNum type="arabicPeriod"/>
            </a:pPr>
            <a:r>
              <a:rPr lang="en-US" dirty="0" smtClean="0">
                <a:solidFill>
                  <a:schemeClr val="tx1"/>
                </a:solidFill>
              </a:rPr>
              <a:t>Promote an </a:t>
            </a:r>
            <a:r>
              <a:rPr lang="en-US" b="1" dirty="0" smtClean="0">
                <a:solidFill>
                  <a:schemeClr val="tx1"/>
                </a:solidFill>
              </a:rPr>
              <a:t>ePermit </a:t>
            </a:r>
            <a:r>
              <a:rPr lang="en-US" dirty="0" smtClean="0">
                <a:solidFill>
                  <a:schemeClr val="tx1"/>
                </a:solidFill>
              </a:rPr>
              <a:t>environment</a:t>
            </a:r>
          </a:p>
          <a:p>
            <a:pPr marL="514350" indent="-514350" algn="l">
              <a:spcAft>
                <a:spcPts val="600"/>
              </a:spcAft>
              <a:buFont typeface="+mj-lt"/>
              <a:buAutoNum type="arabicPeriod"/>
            </a:pPr>
            <a:r>
              <a:rPr lang="en-US" dirty="0" smtClean="0">
                <a:solidFill>
                  <a:schemeClr val="tx1"/>
                </a:solidFill>
              </a:rPr>
              <a:t>Encourage solar financing solutions statewide</a:t>
            </a:r>
          </a:p>
          <a:p>
            <a:pPr marL="514350" indent="-514350" algn="l">
              <a:spcAft>
                <a:spcPts val="600"/>
              </a:spcAft>
              <a:buFont typeface="+mj-lt"/>
              <a:buAutoNum type="arabicPeriod"/>
            </a:pPr>
            <a:r>
              <a:rPr lang="en-US" dirty="0" smtClean="0">
                <a:solidFill>
                  <a:schemeClr val="tx1"/>
                </a:solidFill>
              </a:rPr>
              <a:t>Encourage consistent net metering and interconnection standards</a:t>
            </a:r>
          </a:p>
        </p:txBody>
      </p:sp>
    </p:spTree>
    <p:extLst>
      <p:ext uri="{BB962C8B-B14F-4D97-AF65-F5344CB8AC3E}">
        <p14:creationId xmlns:p14="http://schemas.microsoft.com/office/powerpoint/2010/main" val="1554668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3124200" y="762000"/>
            <a:ext cx="5257800" cy="688975"/>
          </a:xfrm>
        </p:spPr>
        <p:txBody>
          <a:bodyPr>
            <a:normAutofit fontScale="90000"/>
          </a:bodyPr>
          <a:lstStyle/>
          <a:p>
            <a:pPr algn="r" eaLnBrk="1" hangingPunct="1"/>
            <a:r>
              <a:rPr lang="en-US" b="1" dirty="0" smtClean="0"/>
              <a:t>Some Benefits of </a:t>
            </a:r>
            <a:br>
              <a:rPr lang="en-US" b="1" dirty="0" smtClean="0"/>
            </a:br>
            <a:r>
              <a:rPr lang="en-US" b="1" dirty="0" smtClean="0"/>
              <a:t>Go SOLAR</a:t>
            </a:r>
          </a:p>
        </p:txBody>
      </p:sp>
      <p:sp>
        <p:nvSpPr>
          <p:cNvPr id="5" name="Content Placeholder 2"/>
          <p:cNvSpPr>
            <a:spLocks noGrp="1"/>
          </p:cNvSpPr>
          <p:nvPr>
            <p:ph idx="1"/>
          </p:nvPr>
        </p:nvSpPr>
        <p:spPr>
          <a:xfrm>
            <a:off x="685800" y="2286000"/>
            <a:ext cx="8001000" cy="2971800"/>
          </a:xfrm>
        </p:spPr>
        <p:txBody>
          <a:bodyPr>
            <a:normAutofit fontScale="85000" lnSpcReduction="10000"/>
          </a:bodyPr>
          <a:lstStyle/>
          <a:p>
            <a:pPr marL="457200" indent="-457200" algn="l">
              <a:buFont typeface="+mj-lt"/>
              <a:buAutoNum type="arabicPeriod"/>
            </a:pPr>
            <a:r>
              <a:rPr lang="en-US" dirty="0" smtClean="0">
                <a:solidFill>
                  <a:schemeClr val="tx1"/>
                </a:solidFill>
              </a:rPr>
              <a:t>Utility company rebates up to $20,000 per system</a:t>
            </a:r>
          </a:p>
          <a:p>
            <a:pPr marL="457200" indent="-457200" algn="l">
              <a:buFont typeface="+mj-lt"/>
              <a:buAutoNum type="arabicPeriod"/>
            </a:pPr>
            <a:r>
              <a:rPr lang="en-US" dirty="0" smtClean="0">
                <a:solidFill>
                  <a:schemeClr val="tx1"/>
                </a:solidFill>
              </a:rPr>
              <a:t>Federal tax credit for up to 30% of residential system cost</a:t>
            </a:r>
          </a:p>
          <a:p>
            <a:pPr marL="457200" indent="-457200" algn="l">
              <a:buFont typeface="+mj-lt"/>
              <a:buAutoNum type="arabicPeriod"/>
            </a:pPr>
            <a:r>
              <a:rPr lang="en-US" dirty="0" smtClean="0">
                <a:solidFill>
                  <a:schemeClr val="tx1"/>
                </a:solidFill>
              </a:rPr>
              <a:t>Save on energy bill </a:t>
            </a:r>
          </a:p>
          <a:p>
            <a:pPr marL="457200" indent="-457200" algn="l">
              <a:buFont typeface="+mj-lt"/>
              <a:buAutoNum type="arabicPeriod"/>
            </a:pPr>
            <a:r>
              <a:rPr lang="en-US" dirty="0" smtClean="0">
                <a:solidFill>
                  <a:schemeClr val="tx1"/>
                </a:solidFill>
              </a:rPr>
              <a:t>Cleaner </a:t>
            </a:r>
            <a:r>
              <a:rPr lang="en-US" dirty="0">
                <a:solidFill>
                  <a:schemeClr val="tx1"/>
                </a:solidFill>
              </a:rPr>
              <a:t>source of energy </a:t>
            </a:r>
          </a:p>
          <a:p>
            <a:pPr marL="457200" indent="-457200" algn="l">
              <a:buFont typeface="+mj-lt"/>
              <a:buAutoNum type="arabicPeriod"/>
            </a:pPr>
            <a:r>
              <a:rPr lang="en-US" dirty="0">
                <a:solidFill>
                  <a:schemeClr val="tx1"/>
                </a:solidFill>
              </a:rPr>
              <a:t>G</a:t>
            </a:r>
            <a:r>
              <a:rPr lang="en-US" dirty="0" smtClean="0">
                <a:solidFill>
                  <a:schemeClr val="tx1"/>
                </a:solidFill>
              </a:rPr>
              <a:t>reenhouse </a:t>
            </a:r>
            <a:r>
              <a:rPr lang="en-US" dirty="0">
                <a:solidFill>
                  <a:schemeClr val="tx1"/>
                </a:solidFill>
              </a:rPr>
              <a:t>gas </a:t>
            </a:r>
            <a:r>
              <a:rPr lang="en-US" dirty="0" smtClean="0">
                <a:solidFill>
                  <a:schemeClr val="tx1"/>
                </a:solidFill>
              </a:rPr>
              <a:t>reductions</a:t>
            </a:r>
          </a:p>
          <a:p>
            <a:pPr algn="l" eaLnBrk="1" hangingPunct="1"/>
            <a:endParaRPr lang="en-US" sz="2400" dirty="0" smtClean="0">
              <a:solidFill>
                <a:schemeClr val="tx1"/>
              </a:solidFill>
            </a:endParaRPr>
          </a:p>
          <a:p>
            <a:pPr algn="l" eaLnBrk="1" hangingPunct="1"/>
            <a:endParaRPr lang="en-US" sz="2400" dirty="0" smtClean="0">
              <a:solidFill>
                <a:schemeClr val="tx1"/>
              </a:solidFill>
            </a:endParaRPr>
          </a:p>
        </p:txBody>
      </p:sp>
    </p:spTree>
    <p:extLst>
      <p:ext uri="{BB962C8B-B14F-4D97-AF65-F5344CB8AC3E}">
        <p14:creationId xmlns:p14="http://schemas.microsoft.com/office/powerpoint/2010/main" val="2772368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9" name="Group 2048"/>
          <p:cNvGrpSpPr/>
          <p:nvPr/>
        </p:nvGrpSpPr>
        <p:grpSpPr>
          <a:xfrm>
            <a:off x="-697299" y="1494534"/>
            <a:ext cx="6066369" cy="4807881"/>
            <a:chOff x="-697299" y="1494534"/>
            <a:chExt cx="6066369" cy="4807881"/>
          </a:xfrm>
        </p:grpSpPr>
        <p:sp>
          <p:nvSpPr>
            <p:cNvPr id="7" name="TextBox 6"/>
            <p:cNvSpPr txBox="1"/>
            <p:nvPr/>
          </p:nvSpPr>
          <p:spPr>
            <a:xfrm>
              <a:off x="2080854" y="3470572"/>
              <a:ext cx="1856214" cy="707886"/>
            </a:xfrm>
            <a:prstGeom prst="rect">
              <a:avLst/>
            </a:prstGeom>
            <a:noFill/>
          </p:spPr>
          <p:txBody>
            <a:bodyPr wrap="none" rtlCol="0">
              <a:spAutoFit/>
            </a:bodyPr>
            <a:lstStyle/>
            <a:p>
              <a:r>
                <a:rPr lang="en-US" sz="2000" b="1" dirty="0" smtClean="0"/>
                <a:t>Current process</a:t>
              </a:r>
            </a:p>
            <a:p>
              <a:r>
                <a:rPr lang="en-US" sz="2000" b="1" dirty="0" smtClean="0"/>
                <a:t>  several weeks</a:t>
              </a:r>
            </a:p>
          </p:txBody>
        </p:sp>
        <p:grpSp>
          <p:nvGrpSpPr>
            <p:cNvPr id="14" name="Group 13"/>
            <p:cNvGrpSpPr/>
            <p:nvPr/>
          </p:nvGrpSpPr>
          <p:grpSpPr>
            <a:xfrm>
              <a:off x="-697299" y="1494534"/>
              <a:ext cx="6066369" cy="4807881"/>
              <a:chOff x="-697299" y="1494534"/>
              <a:chExt cx="6066369" cy="4807881"/>
            </a:xfrm>
          </p:grpSpPr>
          <p:sp>
            <p:nvSpPr>
              <p:cNvPr id="15" name="Freeform 14"/>
              <p:cNvSpPr/>
              <p:nvPr/>
            </p:nvSpPr>
            <p:spPr>
              <a:xfrm>
                <a:off x="2472198" y="1677617"/>
                <a:ext cx="1077727" cy="1077727"/>
              </a:xfrm>
              <a:custGeom>
                <a:avLst/>
                <a:gdLst>
                  <a:gd name="connsiteX0" fmla="*/ 0 w 1077727"/>
                  <a:gd name="connsiteY0" fmla="*/ 538864 h 1077727"/>
                  <a:gd name="connsiteX1" fmla="*/ 538864 w 1077727"/>
                  <a:gd name="connsiteY1" fmla="*/ 0 h 1077727"/>
                  <a:gd name="connsiteX2" fmla="*/ 1077728 w 1077727"/>
                  <a:gd name="connsiteY2" fmla="*/ 538864 h 1077727"/>
                  <a:gd name="connsiteX3" fmla="*/ 538864 w 1077727"/>
                  <a:gd name="connsiteY3" fmla="*/ 1077728 h 1077727"/>
                  <a:gd name="connsiteX4" fmla="*/ 0 w 1077727"/>
                  <a:gd name="connsiteY4" fmla="*/ 538864 h 1077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727" h="1077727">
                    <a:moveTo>
                      <a:pt x="0" y="538864"/>
                    </a:moveTo>
                    <a:cubicBezTo>
                      <a:pt x="0" y="241258"/>
                      <a:pt x="241258" y="0"/>
                      <a:pt x="538864" y="0"/>
                    </a:cubicBezTo>
                    <a:cubicBezTo>
                      <a:pt x="836470" y="0"/>
                      <a:pt x="1077728" y="241258"/>
                      <a:pt x="1077728" y="538864"/>
                    </a:cubicBezTo>
                    <a:cubicBezTo>
                      <a:pt x="1077728" y="836470"/>
                      <a:pt x="836470" y="1077728"/>
                      <a:pt x="538864" y="1077728"/>
                    </a:cubicBezTo>
                    <a:cubicBezTo>
                      <a:pt x="241258" y="1077728"/>
                      <a:pt x="0" y="836470"/>
                      <a:pt x="0" y="538864"/>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1799" tIns="171799" rIns="171799" bIns="171799" numCol="1" spcCol="1270" anchor="ctr" anchorCtr="0">
                <a:noAutofit/>
              </a:bodyPr>
              <a:lstStyle/>
              <a:p>
                <a:pPr lvl="0" algn="ctr" defTabSz="488950">
                  <a:lnSpc>
                    <a:spcPct val="90000"/>
                  </a:lnSpc>
                  <a:spcBef>
                    <a:spcPct val="0"/>
                  </a:spcBef>
                  <a:spcAft>
                    <a:spcPct val="35000"/>
                  </a:spcAft>
                </a:pPr>
                <a:r>
                  <a:rPr lang="en-US" sz="1100" kern="1200" dirty="0" smtClean="0"/>
                  <a:t>Solar Contractor</a:t>
                </a:r>
                <a:endParaRPr lang="en-US" sz="1100" kern="1200" dirty="0"/>
              </a:p>
            </p:txBody>
          </p:sp>
          <p:sp>
            <p:nvSpPr>
              <p:cNvPr id="16" name="Freeform 15"/>
              <p:cNvSpPr/>
              <p:nvPr/>
            </p:nvSpPr>
            <p:spPr>
              <a:xfrm rot="1542857">
                <a:off x="3589677" y="2382361"/>
                <a:ext cx="286976" cy="363733"/>
              </a:xfrm>
              <a:custGeom>
                <a:avLst/>
                <a:gdLst>
                  <a:gd name="connsiteX0" fmla="*/ 0 w 286976"/>
                  <a:gd name="connsiteY0" fmla="*/ 72747 h 363733"/>
                  <a:gd name="connsiteX1" fmla="*/ 143488 w 286976"/>
                  <a:gd name="connsiteY1" fmla="*/ 72747 h 363733"/>
                  <a:gd name="connsiteX2" fmla="*/ 143488 w 286976"/>
                  <a:gd name="connsiteY2" fmla="*/ 0 h 363733"/>
                  <a:gd name="connsiteX3" fmla="*/ 286976 w 286976"/>
                  <a:gd name="connsiteY3" fmla="*/ 181867 h 363733"/>
                  <a:gd name="connsiteX4" fmla="*/ 143488 w 286976"/>
                  <a:gd name="connsiteY4" fmla="*/ 363733 h 363733"/>
                  <a:gd name="connsiteX5" fmla="*/ 143488 w 286976"/>
                  <a:gd name="connsiteY5" fmla="*/ 290986 h 363733"/>
                  <a:gd name="connsiteX6" fmla="*/ 0 w 286976"/>
                  <a:gd name="connsiteY6" fmla="*/ 290986 h 363733"/>
                  <a:gd name="connsiteX7" fmla="*/ 0 w 286976"/>
                  <a:gd name="connsiteY7" fmla="*/ 72747 h 36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976" h="363733">
                    <a:moveTo>
                      <a:pt x="0" y="72747"/>
                    </a:moveTo>
                    <a:lnTo>
                      <a:pt x="143488" y="72747"/>
                    </a:lnTo>
                    <a:lnTo>
                      <a:pt x="143488" y="0"/>
                    </a:lnTo>
                    <a:lnTo>
                      <a:pt x="286976" y="181867"/>
                    </a:lnTo>
                    <a:lnTo>
                      <a:pt x="143488" y="363733"/>
                    </a:lnTo>
                    <a:lnTo>
                      <a:pt x="143488" y="290986"/>
                    </a:lnTo>
                    <a:lnTo>
                      <a:pt x="0" y="290986"/>
                    </a:lnTo>
                    <a:lnTo>
                      <a:pt x="0" y="72747"/>
                    </a:lnTo>
                    <a:close/>
                  </a:path>
                </a:pathLst>
              </a:cu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0" tIns="72747" rIns="86092" bIns="72746" numCol="1" spcCol="1270" anchor="ctr" anchorCtr="0">
                <a:noAutofit/>
              </a:bodyPr>
              <a:lstStyle/>
              <a:p>
                <a:pPr lvl="0" algn="ctr" defTabSz="400050">
                  <a:lnSpc>
                    <a:spcPct val="90000"/>
                  </a:lnSpc>
                  <a:spcBef>
                    <a:spcPct val="0"/>
                  </a:spcBef>
                  <a:spcAft>
                    <a:spcPct val="35000"/>
                  </a:spcAft>
                </a:pPr>
                <a:endParaRPr lang="en-US" sz="900" kern="1200" dirty="0"/>
              </a:p>
            </p:txBody>
          </p:sp>
          <p:sp>
            <p:nvSpPr>
              <p:cNvPr id="17" name="Freeform 16"/>
              <p:cNvSpPr/>
              <p:nvPr/>
            </p:nvSpPr>
            <p:spPr>
              <a:xfrm>
                <a:off x="3931039" y="2380158"/>
                <a:ext cx="1077727" cy="1077727"/>
              </a:xfrm>
              <a:custGeom>
                <a:avLst/>
                <a:gdLst>
                  <a:gd name="connsiteX0" fmla="*/ 0 w 1077727"/>
                  <a:gd name="connsiteY0" fmla="*/ 538864 h 1077727"/>
                  <a:gd name="connsiteX1" fmla="*/ 538864 w 1077727"/>
                  <a:gd name="connsiteY1" fmla="*/ 0 h 1077727"/>
                  <a:gd name="connsiteX2" fmla="*/ 1077728 w 1077727"/>
                  <a:gd name="connsiteY2" fmla="*/ 538864 h 1077727"/>
                  <a:gd name="connsiteX3" fmla="*/ 538864 w 1077727"/>
                  <a:gd name="connsiteY3" fmla="*/ 1077728 h 1077727"/>
                  <a:gd name="connsiteX4" fmla="*/ 0 w 1077727"/>
                  <a:gd name="connsiteY4" fmla="*/ 538864 h 1077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727" h="1077727">
                    <a:moveTo>
                      <a:pt x="0" y="538864"/>
                    </a:moveTo>
                    <a:cubicBezTo>
                      <a:pt x="0" y="241258"/>
                      <a:pt x="241258" y="0"/>
                      <a:pt x="538864" y="0"/>
                    </a:cubicBezTo>
                    <a:cubicBezTo>
                      <a:pt x="836470" y="0"/>
                      <a:pt x="1077728" y="241258"/>
                      <a:pt x="1077728" y="538864"/>
                    </a:cubicBezTo>
                    <a:cubicBezTo>
                      <a:pt x="1077728" y="836470"/>
                      <a:pt x="836470" y="1077728"/>
                      <a:pt x="538864" y="1077728"/>
                    </a:cubicBezTo>
                    <a:cubicBezTo>
                      <a:pt x="241258" y="1077728"/>
                      <a:pt x="0" y="836470"/>
                      <a:pt x="0" y="538864"/>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1799" tIns="171799" rIns="171799" bIns="171799" numCol="1" spcCol="1270" anchor="ctr" anchorCtr="0">
                <a:noAutofit/>
              </a:bodyPr>
              <a:lstStyle/>
              <a:p>
                <a:pPr lvl="0" algn="ctr" defTabSz="488950">
                  <a:lnSpc>
                    <a:spcPct val="90000"/>
                  </a:lnSpc>
                  <a:spcBef>
                    <a:spcPct val="0"/>
                  </a:spcBef>
                  <a:spcAft>
                    <a:spcPct val="35000"/>
                  </a:spcAft>
                </a:pPr>
                <a:r>
                  <a:rPr lang="en-US" sz="1100" kern="1200" dirty="0" smtClean="0"/>
                  <a:t>Engineer  Designs System</a:t>
                </a:r>
                <a:endParaRPr lang="en-US" sz="1100" kern="1200" dirty="0"/>
              </a:p>
            </p:txBody>
          </p:sp>
          <p:sp>
            <p:nvSpPr>
              <p:cNvPr id="19" name="Freeform 18"/>
              <p:cNvSpPr/>
              <p:nvPr/>
            </p:nvSpPr>
            <p:spPr>
              <a:xfrm rot="4628571">
                <a:off x="4504760" y="3518535"/>
                <a:ext cx="286976" cy="363733"/>
              </a:xfrm>
              <a:custGeom>
                <a:avLst/>
                <a:gdLst>
                  <a:gd name="connsiteX0" fmla="*/ 0 w 286976"/>
                  <a:gd name="connsiteY0" fmla="*/ 72747 h 363733"/>
                  <a:gd name="connsiteX1" fmla="*/ 143488 w 286976"/>
                  <a:gd name="connsiteY1" fmla="*/ 72747 h 363733"/>
                  <a:gd name="connsiteX2" fmla="*/ 143488 w 286976"/>
                  <a:gd name="connsiteY2" fmla="*/ 0 h 363733"/>
                  <a:gd name="connsiteX3" fmla="*/ 286976 w 286976"/>
                  <a:gd name="connsiteY3" fmla="*/ 181867 h 363733"/>
                  <a:gd name="connsiteX4" fmla="*/ 143488 w 286976"/>
                  <a:gd name="connsiteY4" fmla="*/ 363733 h 363733"/>
                  <a:gd name="connsiteX5" fmla="*/ 143488 w 286976"/>
                  <a:gd name="connsiteY5" fmla="*/ 290986 h 363733"/>
                  <a:gd name="connsiteX6" fmla="*/ 0 w 286976"/>
                  <a:gd name="connsiteY6" fmla="*/ 290986 h 363733"/>
                  <a:gd name="connsiteX7" fmla="*/ 0 w 286976"/>
                  <a:gd name="connsiteY7" fmla="*/ 72747 h 36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976" h="363733">
                    <a:moveTo>
                      <a:pt x="0" y="72747"/>
                    </a:moveTo>
                    <a:lnTo>
                      <a:pt x="143488" y="72747"/>
                    </a:lnTo>
                    <a:lnTo>
                      <a:pt x="143488" y="0"/>
                    </a:lnTo>
                    <a:lnTo>
                      <a:pt x="286976" y="181867"/>
                    </a:lnTo>
                    <a:lnTo>
                      <a:pt x="143488" y="363733"/>
                    </a:lnTo>
                    <a:lnTo>
                      <a:pt x="143488" y="290986"/>
                    </a:lnTo>
                    <a:lnTo>
                      <a:pt x="0" y="290986"/>
                    </a:lnTo>
                    <a:lnTo>
                      <a:pt x="0" y="72747"/>
                    </a:lnTo>
                    <a:close/>
                  </a:path>
                </a:pathLst>
              </a:cu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0" tIns="72746" rIns="86092" bIns="72747" numCol="1" spcCol="1270" anchor="ctr" anchorCtr="0">
                <a:noAutofit/>
              </a:bodyPr>
              <a:lstStyle/>
              <a:p>
                <a:pPr lvl="0" algn="ctr" defTabSz="400050">
                  <a:lnSpc>
                    <a:spcPct val="90000"/>
                  </a:lnSpc>
                  <a:spcBef>
                    <a:spcPct val="0"/>
                  </a:spcBef>
                  <a:spcAft>
                    <a:spcPct val="35000"/>
                  </a:spcAft>
                </a:pPr>
                <a:endParaRPr lang="en-US" sz="900" kern="1200" dirty="0"/>
              </a:p>
            </p:txBody>
          </p:sp>
          <p:sp>
            <p:nvSpPr>
              <p:cNvPr id="21" name="Freeform 20"/>
              <p:cNvSpPr/>
              <p:nvPr/>
            </p:nvSpPr>
            <p:spPr>
              <a:xfrm>
                <a:off x="4291343" y="3958753"/>
                <a:ext cx="1077727" cy="1077727"/>
              </a:xfrm>
              <a:custGeom>
                <a:avLst/>
                <a:gdLst>
                  <a:gd name="connsiteX0" fmla="*/ 0 w 1077727"/>
                  <a:gd name="connsiteY0" fmla="*/ 538864 h 1077727"/>
                  <a:gd name="connsiteX1" fmla="*/ 538864 w 1077727"/>
                  <a:gd name="connsiteY1" fmla="*/ 0 h 1077727"/>
                  <a:gd name="connsiteX2" fmla="*/ 1077728 w 1077727"/>
                  <a:gd name="connsiteY2" fmla="*/ 538864 h 1077727"/>
                  <a:gd name="connsiteX3" fmla="*/ 538864 w 1077727"/>
                  <a:gd name="connsiteY3" fmla="*/ 1077728 h 1077727"/>
                  <a:gd name="connsiteX4" fmla="*/ 0 w 1077727"/>
                  <a:gd name="connsiteY4" fmla="*/ 538864 h 1077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727" h="1077727">
                    <a:moveTo>
                      <a:pt x="0" y="538864"/>
                    </a:moveTo>
                    <a:cubicBezTo>
                      <a:pt x="0" y="241258"/>
                      <a:pt x="241258" y="0"/>
                      <a:pt x="538864" y="0"/>
                    </a:cubicBezTo>
                    <a:cubicBezTo>
                      <a:pt x="836470" y="0"/>
                      <a:pt x="1077728" y="241258"/>
                      <a:pt x="1077728" y="538864"/>
                    </a:cubicBezTo>
                    <a:cubicBezTo>
                      <a:pt x="1077728" y="836470"/>
                      <a:pt x="836470" y="1077728"/>
                      <a:pt x="538864" y="1077728"/>
                    </a:cubicBezTo>
                    <a:cubicBezTo>
                      <a:pt x="241258" y="1077728"/>
                      <a:pt x="0" y="836470"/>
                      <a:pt x="0" y="538864"/>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1799" tIns="171799" rIns="171799" bIns="171799" numCol="1" spcCol="1270" anchor="ctr" anchorCtr="0">
                <a:noAutofit/>
              </a:bodyPr>
              <a:lstStyle/>
              <a:p>
                <a:pPr lvl="0" algn="ctr" defTabSz="488950">
                  <a:lnSpc>
                    <a:spcPct val="90000"/>
                  </a:lnSpc>
                  <a:spcBef>
                    <a:spcPct val="0"/>
                  </a:spcBef>
                  <a:spcAft>
                    <a:spcPct val="35000"/>
                  </a:spcAft>
                </a:pPr>
                <a:r>
                  <a:rPr lang="en-US" sz="1100" kern="1200" dirty="0" smtClean="0"/>
                  <a:t>Apply in Person at City for Permit</a:t>
                </a:r>
                <a:endParaRPr lang="en-US" sz="1100" kern="1200" dirty="0"/>
              </a:p>
            </p:txBody>
          </p:sp>
          <p:sp>
            <p:nvSpPr>
              <p:cNvPr id="22" name="Freeform 21"/>
              <p:cNvSpPr/>
              <p:nvPr/>
            </p:nvSpPr>
            <p:spPr>
              <a:xfrm rot="18514286">
                <a:off x="4199913" y="4811598"/>
                <a:ext cx="286976" cy="363734"/>
              </a:xfrm>
              <a:custGeom>
                <a:avLst/>
                <a:gdLst>
                  <a:gd name="connsiteX0" fmla="*/ 0 w 286976"/>
                  <a:gd name="connsiteY0" fmla="*/ 72747 h 363733"/>
                  <a:gd name="connsiteX1" fmla="*/ 143488 w 286976"/>
                  <a:gd name="connsiteY1" fmla="*/ 72747 h 363733"/>
                  <a:gd name="connsiteX2" fmla="*/ 143488 w 286976"/>
                  <a:gd name="connsiteY2" fmla="*/ 0 h 363733"/>
                  <a:gd name="connsiteX3" fmla="*/ 286976 w 286976"/>
                  <a:gd name="connsiteY3" fmla="*/ 181867 h 363733"/>
                  <a:gd name="connsiteX4" fmla="*/ 143488 w 286976"/>
                  <a:gd name="connsiteY4" fmla="*/ 363733 h 363733"/>
                  <a:gd name="connsiteX5" fmla="*/ 143488 w 286976"/>
                  <a:gd name="connsiteY5" fmla="*/ 290986 h 363733"/>
                  <a:gd name="connsiteX6" fmla="*/ 0 w 286976"/>
                  <a:gd name="connsiteY6" fmla="*/ 290986 h 363733"/>
                  <a:gd name="connsiteX7" fmla="*/ 0 w 286976"/>
                  <a:gd name="connsiteY7" fmla="*/ 72747 h 36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976" h="363733">
                    <a:moveTo>
                      <a:pt x="286976" y="290986"/>
                    </a:moveTo>
                    <a:lnTo>
                      <a:pt x="143488" y="290986"/>
                    </a:lnTo>
                    <a:lnTo>
                      <a:pt x="143488" y="363733"/>
                    </a:lnTo>
                    <a:lnTo>
                      <a:pt x="0" y="181866"/>
                    </a:lnTo>
                    <a:lnTo>
                      <a:pt x="143488" y="0"/>
                    </a:lnTo>
                    <a:lnTo>
                      <a:pt x="143488" y="72747"/>
                    </a:lnTo>
                    <a:lnTo>
                      <a:pt x="286976" y="72747"/>
                    </a:lnTo>
                    <a:lnTo>
                      <a:pt x="286976" y="290986"/>
                    </a:lnTo>
                    <a:close/>
                  </a:path>
                </a:pathLst>
              </a:cu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86092" tIns="72748" rIns="0" bIns="72746" numCol="1" spcCol="1270" anchor="ctr" anchorCtr="0">
                <a:noAutofit/>
              </a:bodyPr>
              <a:lstStyle/>
              <a:p>
                <a:pPr lvl="0" algn="ctr" defTabSz="400050">
                  <a:lnSpc>
                    <a:spcPct val="90000"/>
                  </a:lnSpc>
                  <a:spcBef>
                    <a:spcPct val="0"/>
                  </a:spcBef>
                  <a:spcAft>
                    <a:spcPct val="35000"/>
                  </a:spcAft>
                </a:pPr>
                <a:endParaRPr lang="en-US" sz="900" kern="1200" dirty="0"/>
              </a:p>
            </p:txBody>
          </p:sp>
          <p:sp>
            <p:nvSpPr>
              <p:cNvPr id="23" name="Freeform 22"/>
              <p:cNvSpPr/>
              <p:nvPr/>
            </p:nvSpPr>
            <p:spPr>
              <a:xfrm>
                <a:off x="3281794" y="5224688"/>
                <a:ext cx="1077727" cy="1077727"/>
              </a:xfrm>
              <a:custGeom>
                <a:avLst/>
                <a:gdLst>
                  <a:gd name="connsiteX0" fmla="*/ 0 w 1077727"/>
                  <a:gd name="connsiteY0" fmla="*/ 538864 h 1077727"/>
                  <a:gd name="connsiteX1" fmla="*/ 538864 w 1077727"/>
                  <a:gd name="connsiteY1" fmla="*/ 0 h 1077727"/>
                  <a:gd name="connsiteX2" fmla="*/ 1077728 w 1077727"/>
                  <a:gd name="connsiteY2" fmla="*/ 538864 h 1077727"/>
                  <a:gd name="connsiteX3" fmla="*/ 538864 w 1077727"/>
                  <a:gd name="connsiteY3" fmla="*/ 1077728 h 1077727"/>
                  <a:gd name="connsiteX4" fmla="*/ 0 w 1077727"/>
                  <a:gd name="connsiteY4" fmla="*/ 538864 h 1077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727" h="1077727">
                    <a:moveTo>
                      <a:pt x="0" y="538864"/>
                    </a:moveTo>
                    <a:cubicBezTo>
                      <a:pt x="0" y="241258"/>
                      <a:pt x="241258" y="0"/>
                      <a:pt x="538864" y="0"/>
                    </a:cubicBezTo>
                    <a:cubicBezTo>
                      <a:pt x="836470" y="0"/>
                      <a:pt x="1077728" y="241258"/>
                      <a:pt x="1077728" y="538864"/>
                    </a:cubicBezTo>
                    <a:cubicBezTo>
                      <a:pt x="1077728" y="836470"/>
                      <a:pt x="836470" y="1077728"/>
                      <a:pt x="538864" y="1077728"/>
                    </a:cubicBezTo>
                    <a:cubicBezTo>
                      <a:pt x="241258" y="1077728"/>
                      <a:pt x="0" y="836470"/>
                      <a:pt x="0" y="538864"/>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1799" tIns="171799" rIns="171799" bIns="171799" numCol="1" spcCol="1270" anchor="ctr" anchorCtr="0">
                <a:noAutofit/>
              </a:bodyPr>
              <a:lstStyle/>
              <a:p>
                <a:pPr lvl="0" algn="ctr" defTabSz="488950">
                  <a:lnSpc>
                    <a:spcPct val="90000"/>
                  </a:lnSpc>
                  <a:spcBef>
                    <a:spcPct val="0"/>
                  </a:spcBef>
                  <a:spcAft>
                    <a:spcPct val="35000"/>
                  </a:spcAft>
                </a:pPr>
                <a:r>
                  <a:rPr lang="en-US" sz="1100" kern="1200" dirty="0" smtClean="0"/>
                  <a:t>Building Department</a:t>
                </a:r>
                <a:br>
                  <a:rPr lang="en-US" sz="1100" kern="1200" dirty="0" smtClean="0"/>
                </a:br>
                <a:r>
                  <a:rPr lang="en-US" sz="1100" kern="1200" dirty="0" smtClean="0"/>
                  <a:t>Review</a:t>
                </a:r>
                <a:endParaRPr lang="en-US" sz="1100" kern="1200" dirty="0"/>
              </a:p>
            </p:txBody>
          </p:sp>
          <p:sp>
            <p:nvSpPr>
              <p:cNvPr id="24" name="Freeform 23"/>
              <p:cNvSpPr/>
              <p:nvPr/>
            </p:nvSpPr>
            <p:spPr>
              <a:xfrm rot="21600000">
                <a:off x="2875695" y="5581686"/>
                <a:ext cx="286977" cy="363733"/>
              </a:xfrm>
              <a:custGeom>
                <a:avLst/>
                <a:gdLst>
                  <a:gd name="connsiteX0" fmla="*/ 0 w 286976"/>
                  <a:gd name="connsiteY0" fmla="*/ 72747 h 363733"/>
                  <a:gd name="connsiteX1" fmla="*/ 143488 w 286976"/>
                  <a:gd name="connsiteY1" fmla="*/ 72747 h 363733"/>
                  <a:gd name="connsiteX2" fmla="*/ 143488 w 286976"/>
                  <a:gd name="connsiteY2" fmla="*/ 0 h 363733"/>
                  <a:gd name="connsiteX3" fmla="*/ 286976 w 286976"/>
                  <a:gd name="connsiteY3" fmla="*/ 181867 h 363733"/>
                  <a:gd name="connsiteX4" fmla="*/ 143488 w 286976"/>
                  <a:gd name="connsiteY4" fmla="*/ 363733 h 363733"/>
                  <a:gd name="connsiteX5" fmla="*/ 143488 w 286976"/>
                  <a:gd name="connsiteY5" fmla="*/ 290986 h 363733"/>
                  <a:gd name="connsiteX6" fmla="*/ 0 w 286976"/>
                  <a:gd name="connsiteY6" fmla="*/ 290986 h 363733"/>
                  <a:gd name="connsiteX7" fmla="*/ 0 w 286976"/>
                  <a:gd name="connsiteY7" fmla="*/ 72747 h 36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976" h="363733">
                    <a:moveTo>
                      <a:pt x="286976" y="290986"/>
                    </a:moveTo>
                    <a:lnTo>
                      <a:pt x="143488" y="290986"/>
                    </a:lnTo>
                    <a:lnTo>
                      <a:pt x="143488" y="363733"/>
                    </a:lnTo>
                    <a:lnTo>
                      <a:pt x="0" y="181866"/>
                    </a:lnTo>
                    <a:lnTo>
                      <a:pt x="143488" y="0"/>
                    </a:lnTo>
                    <a:lnTo>
                      <a:pt x="143488" y="72747"/>
                    </a:lnTo>
                    <a:lnTo>
                      <a:pt x="286976" y="72747"/>
                    </a:lnTo>
                    <a:lnTo>
                      <a:pt x="286976" y="290986"/>
                    </a:lnTo>
                    <a:close/>
                  </a:path>
                </a:pathLst>
              </a:cu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86093" tIns="72747" rIns="1" bIns="72747" numCol="1" spcCol="1270" anchor="ctr" anchorCtr="0">
                <a:noAutofit/>
              </a:bodyPr>
              <a:lstStyle/>
              <a:p>
                <a:pPr lvl="0" algn="ctr" defTabSz="400050">
                  <a:lnSpc>
                    <a:spcPct val="90000"/>
                  </a:lnSpc>
                  <a:spcBef>
                    <a:spcPct val="0"/>
                  </a:spcBef>
                  <a:spcAft>
                    <a:spcPct val="35000"/>
                  </a:spcAft>
                </a:pPr>
                <a:endParaRPr lang="en-US" sz="900" kern="1200" dirty="0"/>
              </a:p>
            </p:txBody>
          </p:sp>
          <p:sp>
            <p:nvSpPr>
              <p:cNvPr id="25" name="Freeform 24"/>
              <p:cNvSpPr/>
              <p:nvPr/>
            </p:nvSpPr>
            <p:spPr>
              <a:xfrm>
                <a:off x="1662602" y="5224688"/>
                <a:ext cx="1077727" cy="1077727"/>
              </a:xfrm>
              <a:custGeom>
                <a:avLst/>
                <a:gdLst>
                  <a:gd name="connsiteX0" fmla="*/ 0 w 1077727"/>
                  <a:gd name="connsiteY0" fmla="*/ 538864 h 1077727"/>
                  <a:gd name="connsiteX1" fmla="*/ 538864 w 1077727"/>
                  <a:gd name="connsiteY1" fmla="*/ 0 h 1077727"/>
                  <a:gd name="connsiteX2" fmla="*/ 1077728 w 1077727"/>
                  <a:gd name="connsiteY2" fmla="*/ 538864 h 1077727"/>
                  <a:gd name="connsiteX3" fmla="*/ 538864 w 1077727"/>
                  <a:gd name="connsiteY3" fmla="*/ 1077728 h 1077727"/>
                  <a:gd name="connsiteX4" fmla="*/ 0 w 1077727"/>
                  <a:gd name="connsiteY4" fmla="*/ 538864 h 1077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727" h="1077727">
                    <a:moveTo>
                      <a:pt x="0" y="538864"/>
                    </a:moveTo>
                    <a:cubicBezTo>
                      <a:pt x="0" y="241258"/>
                      <a:pt x="241258" y="0"/>
                      <a:pt x="538864" y="0"/>
                    </a:cubicBezTo>
                    <a:cubicBezTo>
                      <a:pt x="836470" y="0"/>
                      <a:pt x="1077728" y="241258"/>
                      <a:pt x="1077728" y="538864"/>
                    </a:cubicBezTo>
                    <a:cubicBezTo>
                      <a:pt x="1077728" y="836470"/>
                      <a:pt x="836470" y="1077728"/>
                      <a:pt x="538864" y="1077728"/>
                    </a:cubicBezTo>
                    <a:cubicBezTo>
                      <a:pt x="241258" y="1077728"/>
                      <a:pt x="0" y="836470"/>
                      <a:pt x="0" y="538864"/>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1799" tIns="171799" rIns="171799" bIns="171799" numCol="1" spcCol="1270" anchor="ctr" anchorCtr="0">
                <a:noAutofit/>
              </a:bodyPr>
              <a:lstStyle/>
              <a:p>
                <a:pPr lvl="0" algn="ctr" defTabSz="488950">
                  <a:lnSpc>
                    <a:spcPct val="90000"/>
                  </a:lnSpc>
                  <a:spcBef>
                    <a:spcPct val="0"/>
                  </a:spcBef>
                  <a:spcAft>
                    <a:spcPct val="35000"/>
                  </a:spcAft>
                </a:pPr>
                <a:r>
                  <a:rPr lang="en-US" sz="1100" kern="1200" dirty="0" smtClean="0"/>
                  <a:t>Zoning Department</a:t>
                </a:r>
                <a:br>
                  <a:rPr lang="en-US" sz="1100" kern="1200" dirty="0" smtClean="0"/>
                </a:br>
                <a:r>
                  <a:rPr lang="en-US" sz="1100" kern="1200" dirty="0" smtClean="0"/>
                  <a:t>Review</a:t>
                </a:r>
                <a:endParaRPr lang="en-US" sz="1100" kern="1200" dirty="0"/>
              </a:p>
            </p:txBody>
          </p:sp>
          <p:sp>
            <p:nvSpPr>
              <p:cNvPr id="26" name="Freeform 25"/>
              <p:cNvSpPr/>
              <p:nvPr/>
            </p:nvSpPr>
            <p:spPr>
              <a:xfrm rot="24685714">
                <a:off x="1558267" y="4955067"/>
                <a:ext cx="286977" cy="363734"/>
              </a:xfrm>
              <a:custGeom>
                <a:avLst/>
                <a:gdLst>
                  <a:gd name="connsiteX0" fmla="*/ 0 w 286976"/>
                  <a:gd name="connsiteY0" fmla="*/ 72747 h 363733"/>
                  <a:gd name="connsiteX1" fmla="*/ 143488 w 286976"/>
                  <a:gd name="connsiteY1" fmla="*/ 72747 h 363733"/>
                  <a:gd name="connsiteX2" fmla="*/ 143488 w 286976"/>
                  <a:gd name="connsiteY2" fmla="*/ 0 h 363733"/>
                  <a:gd name="connsiteX3" fmla="*/ 286976 w 286976"/>
                  <a:gd name="connsiteY3" fmla="*/ 181867 h 363733"/>
                  <a:gd name="connsiteX4" fmla="*/ 143488 w 286976"/>
                  <a:gd name="connsiteY4" fmla="*/ 363733 h 363733"/>
                  <a:gd name="connsiteX5" fmla="*/ 143488 w 286976"/>
                  <a:gd name="connsiteY5" fmla="*/ 290986 h 363733"/>
                  <a:gd name="connsiteX6" fmla="*/ 0 w 286976"/>
                  <a:gd name="connsiteY6" fmla="*/ 290986 h 363733"/>
                  <a:gd name="connsiteX7" fmla="*/ 0 w 286976"/>
                  <a:gd name="connsiteY7" fmla="*/ 72747 h 36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976" h="363733">
                    <a:moveTo>
                      <a:pt x="286976" y="290986"/>
                    </a:moveTo>
                    <a:lnTo>
                      <a:pt x="143488" y="290986"/>
                    </a:lnTo>
                    <a:lnTo>
                      <a:pt x="143488" y="363733"/>
                    </a:lnTo>
                    <a:lnTo>
                      <a:pt x="0" y="181866"/>
                    </a:lnTo>
                    <a:lnTo>
                      <a:pt x="143488" y="0"/>
                    </a:lnTo>
                    <a:lnTo>
                      <a:pt x="143488" y="72747"/>
                    </a:lnTo>
                    <a:lnTo>
                      <a:pt x="286976" y="72747"/>
                    </a:lnTo>
                    <a:lnTo>
                      <a:pt x="286976" y="290986"/>
                    </a:lnTo>
                    <a:close/>
                  </a:path>
                </a:pathLst>
              </a:cu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86093" tIns="72747" rIns="0" bIns="72747" numCol="1" spcCol="1270" anchor="ctr" anchorCtr="0">
                <a:noAutofit/>
              </a:bodyPr>
              <a:lstStyle/>
              <a:p>
                <a:pPr lvl="0" algn="ctr" defTabSz="400050">
                  <a:lnSpc>
                    <a:spcPct val="90000"/>
                  </a:lnSpc>
                  <a:spcBef>
                    <a:spcPct val="0"/>
                  </a:spcBef>
                  <a:spcAft>
                    <a:spcPct val="35000"/>
                  </a:spcAft>
                </a:pPr>
                <a:endParaRPr lang="en-US" sz="900" kern="1200" dirty="0"/>
              </a:p>
            </p:txBody>
          </p:sp>
          <p:sp>
            <p:nvSpPr>
              <p:cNvPr id="27" name="Freeform 26"/>
              <p:cNvSpPr/>
              <p:nvPr/>
            </p:nvSpPr>
            <p:spPr>
              <a:xfrm>
                <a:off x="653052" y="3958753"/>
                <a:ext cx="1077727" cy="1077727"/>
              </a:xfrm>
              <a:custGeom>
                <a:avLst/>
                <a:gdLst>
                  <a:gd name="connsiteX0" fmla="*/ 0 w 1077727"/>
                  <a:gd name="connsiteY0" fmla="*/ 538864 h 1077727"/>
                  <a:gd name="connsiteX1" fmla="*/ 538864 w 1077727"/>
                  <a:gd name="connsiteY1" fmla="*/ 0 h 1077727"/>
                  <a:gd name="connsiteX2" fmla="*/ 1077728 w 1077727"/>
                  <a:gd name="connsiteY2" fmla="*/ 538864 h 1077727"/>
                  <a:gd name="connsiteX3" fmla="*/ 538864 w 1077727"/>
                  <a:gd name="connsiteY3" fmla="*/ 1077728 h 1077727"/>
                  <a:gd name="connsiteX4" fmla="*/ 0 w 1077727"/>
                  <a:gd name="connsiteY4" fmla="*/ 538864 h 1077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727" h="1077727">
                    <a:moveTo>
                      <a:pt x="0" y="538864"/>
                    </a:moveTo>
                    <a:cubicBezTo>
                      <a:pt x="0" y="241258"/>
                      <a:pt x="241258" y="0"/>
                      <a:pt x="538864" y="0"/>
                    </a:cubicBezTo>
                    <a:cubicBezTo>
                      <a:pt x="836470" y="0"/>
                      <a:pt x="1077728" y="241258"/>
                      <a:pt x="1077728" y="538864"/>
                    </a:cubicBezTo>
                    <a:cubicBezTo>
                      <a:pt x="1077728" y="836470"/>
                      <a:pt x="836470" y="1077728"/>
                      <a:pt x="538864" y="1077728"/>
                    </a:cubicBezTo>
                    <a:cubicBezTo>
                      <a:pt x="241258" y="1077728"/>
                      <a:pt x="0" y="836470"/>
                      <a:pt x="0" y="538864"/>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1799" tIns="171799" rIns="171799" bIns="171799" numCol="1" spcCol="1270" anchor="ctr" anchorCtr="0">
                <a:noAutofit/>
              </a:bodyPr>
              <a:lstStyle/>
              <a:p>
                <a:pPr lvl="0" algn="ctr" defTabSz="488950">
                  <a:lnSpc>
                    <a:spcPct val="90000"/>
                  </a:lnSpc>
                  <a:spcBef>
                    <a:spcPct val="0"/>
                  </a:spcBef>
                  <a:spcAft>
                    <a:spcPct val="35000"/>
                  </a:spcAft>
                </a:pPr>
                <a:r>
                  <a:rPr lang="en-US" sz="1100" kern="1200" dirty="0" smtClean="0"/>
                  <a:t>Review Comments/</a:t>
                </a:r>
                <a:br>
                  <a:rPr lang="en-US" sz="1100" kern="1200" dirty="0" smtClean="0"/>
                </a:br>
                <a:r>
                  <a:rPr lang="en-US" sz="1100" kern="1200" dirty="0" smtClean="0"/>
                  <a:t>Responses Process</a:t>
                </a:r>
                <a:endParaRPr lang="en-US" sz="1100" kern="1200" dirty="0"/>
              </a:p>
            </p:txBody>
          </p:sp>
          <p:sp>
            <p:nvSpPr>
              <p:cNvPr id="28" name="Freeform 27"/>
              <p:cNvSpPr/>
              <p:nvPr/>
            </p:nvSpPr>
            <p:spPr>
              <a:xfrm rot="16971429">
                <a:off x="1226773" y="3534371"/>
                <a:ext cx="286976" cy="363733"/>
              </a:xfrm>
              <a:custGeom>
                <a:avLst/>
                <a:gdLst>
                  <a:gd name="connsiteX0" fmla="*/ 0 w 286976"/>
                  <a:gd name="connsiteY0" fmla="*/ 72747 h 363733"/>
                  <a:gd name="connsiteX1" fmla="*/ 143488 w 286976"/>
                  <a:gd name="connsiteY1" fmla="*/ 72747 h 363733"/>
                  <a:gd name="connsiteX2" fmla="*/ 143488 w 286976"/>
                  <a:gd name="connsiteY2" fmla="*/ 0 h 363733"/>
                  <a:gd name="connsiteX3" fmla="*/ 286976 w 286976"/>
                  <a:gd name="connsiteY3" fmla="*/ 181867 h 363733"/>
                  <a:gd name="connsiteX4" fmla="*/ 143488 w 286976"/>
                  <a:gd name="connsiteY4" fmla="*/ 363733 h 363733"/>
                  <a:gd name="connsiteX5" fmla="*/ 143488 w 286976"/>
                  <a:gd name="connsiteY5" fmla="*/ 290986 h 363733"/>
                  <a:gd name="connsiteX6" fmla="*/ 0 w 286976"/>
                  <a:gd name="connsiteY6" fmla="*/ 290986 h 363733"/>
                  <a:gd name="connsiteX7" fmla="*/ 0 w 286976"/>
                  <a:gd name="connsiteY7" fmla="*/ 72747 h 36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976" h="363733">
                    <a:moveTo>
                      <a:pt x="0" y="72747"/>
                    </a:moveTo>
                    <a:lnTo>
                      <a:pt x="143488" y="72747"/>
                    </a:lnTo>
                    <a:lnTo>
                      <a:pt x="143488" y="0"/>
                    </a:lnTo>
                    <a:lnTo>
                      <a:pt x="286976" y="181867"/>
                    </a:lnTo>
                    <a:lnTo>
                      <a:pt x="143488" y="363733"/>
                    </a:lnTo>
                    <a:lnTo>
                      <a:pt x="143488" y="290986"/>
                    </a:lnTo>
                    <a:lnTo>
                      <a:pt x="0" y="290986"/>
                    </a:lnTo>
                    <a:lnTo>
                      <a:pt x="0" y="72747"/>
                    </a:lnTo>
                    <a:close/>
                  </a:path>
                </a:pathLst>
              </a:cu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1" tIns="72746" rIns="86093" bIns="72747" numCol="1" spcCol="1270" anchor="ctr" anchorCtr="0">
                <a:noAutofit/>
              </a:bodyPr>
              <a:lstStyle/>
              <a:p>
                <a:pPr lvl="0" algn="ctr" defTabSz="400050">
                  <a:lnSpc>
                    <a:spcPct val="90000"/>
                  </a:lnSpc>
                  <a:spcBef>
                    <a:spcPct val="0"/>
                  </a:spcBef>
                  <a:spcAft>
                    <a:spcPct val="35000"/>
                  </a:spcAft>
                </a:pPr>
                <a:endParaRPr lang="en-US" sz="900" kern="1200" dirty="0"/>
              </a:p>
            </p:txBody>
          </p:sp>
          <p:sp>
            <p:nvSpPr>
              <p:cNvPr id="31" name="Freeform 30"/>
              <p:cNvSpPr/>
              <p:nvPr/>
            </p:nvSpPr>
            <p:spPr>
              <a:xfrm>
                <a:off x="1013356" y="2380158"/>
                <a:ext cx="1077727" cy="1077727"/>
              </a:xfrm>
              <a:custGeom>
                <a:avLst/>
                <a:gdLst>
                  <a:gd name="connsiteX0" fmla="*/ 0 w 1077727"/>
                  <a:gd name="connsiteY0" fmla="*/ 538864 h 1077727"/>
                  <a:gd name="connsiteX1" fmla="*/ 538864 w 1077727"/>
                  <a:gd name="connsiteY1" fmla="*/ 0 h 1077727"/>
                  <a:gd name="connsiteX2" fmla="*/ 1077728 w 1077727"/>
                  <a:gd name="connsiteY2" fmla="*/ 538864 h 1077727"/>
                  <a:gd name="connsiteX3" fmla="*/ 538864 w 1077727"/>
                  <a:gd name="connsiteY3" fmla="*/ 1077728 h 1077727"/>
                  <a:gd name="connsiteX4" fmla="*/ 0 w 1077727"/>
                  <a:gd name="connsiteY4" fmla="*/ 538864 h 1077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727" h="1077727">
                    <a:moveTo>
                      <a:pt x="0" y="538864"/>
                    </a:moveTo>
                    <a:cubicBezTo>
                      <a:pt x="0" y="241258"/>
                      <a:pt x="241258" y="0"/>
                      <a:pt x="538864" y="0"/>
                    </a:cubicBezTo>
                    <a:cubicBezTo>
                      <a:pt x="836470" y="0"/>
                      <a:pt x="1077728" y="241258"/>
                      <a:pt x="1077728" y="538864"/>
                    </a:cubicBezTo>
                    <a:cubicBezTo>
                      <a:pt x="1077728" y="836470"/>
                      <a:pt x="836470" y="1077728"/>
                      <a:pt x="538864" y="1077728"/>
                    </a:cubicBezTo>
                    <a:cubicBezTo>
                      <a:pt x="241258" y="1077728"/>
                      <a:pt x="0" y="836470"/>
                      <a:pt x="0" y="538864"/>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1799" tIns="171799" rIns="171799" bIns="171799" numCol="1" spcCol="1270" anchor="ctr" anchorCtr="0">
                <a:noAutofit/>
              </a:bodyPr>
              <a:lstStyle/>
              <a:p>
                <a:pPr lvl="0" algn="ctr" defTabSz="488950">
                  <a:lnSpc>
                    <a:spcPct val="90000"/>
                  </a:lnSpc>
                  <a:spcBef>
                    <a:spcPct val="0"/>
                  </a:spcBef>
                  <a:spcAft>
                    <a:spcPct val="35000"/>
                  </a:spcAft>
                </a:pPr>
                <a:r>
                  <a:rPr lang="en-US" sz="1100" kern="1200" dirty="0" smtClean="0"/>
                  <a:t>   Go to City to Pay Fee and Obtain Permit</a:t>
                </a:r>
                <a:endParaRPr lang="en-US" sz="1100" kern="1200" dirty="0"/>
              </a:p>
            </p:txBody>
          </p:sp>
          <p:sp>
            <p:nvSpPr>
              <p:cNvPr id="2048" name="Freeform 2047"/>
              <p:cNvSpPr/>
              <p:nvPr/>
            </p:nvSpPr>
            <p:spPr>
              <a:xfrm rot="20057143">
                <a:off x="-697299" y="1494534"/>
                <a:ext cx="286976" cy="363733"/>
              </a:xfrm>
              <a:custGeom>
                <a:avLst/>
                <a:gdLst>
                  <a:gd name="connsiteX0" fmla="*/ 0 w 286976"/>
                  <a:gd name="connsiteY0" fmla="*/ 72747 h 363733"/>
                  <a:gd name="connsiteX1" fmla="*/ 143488 w 286976"/>
                  <a:gd name="connsiteY1" fmla="*/ 72747 h 363733"/>
                  <a:gd name="connsiteX2" fmla="*/ 143488 w 286976"/>
                  <a:gd name="connsiteY2" fmla="*/ 0 h 363733"/>
                  <a:gd name="connsiteX3" fmla="*/ 286976 w 286976"/>
                  <a:gd name="connsiteY3" fmla="*/ 181867 h 363733"/>
                  <a:gd name="connsiteX4" fmla="*/ 143488 w 286976"/>
                  <a:gd name="connsiteY4" fmla="*/ 363733 h 363733"/>
                  <a:gd name="connsiteX5" fmla="*/ 143488 w 286976"/>
                  <a:gd name="connsiteY5" fmla="*/ 290986 h 363733"/>
                  <a:gd name="connsiteX6" fmla="*/ 0 w 286976"/>
                  <a:gd name="connsiteY6" fmla="*/ 290986 h 363733"/>
                  <a:gd name="connsiteX7" fmla="*/ 0 w 286976"/>
                  <a:gd name="connsiteY7" fmla="*/ 72747 h 36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976" h="363733">
                    <a:moveTo>
                      <a:pt x="0" y="72747"/>
                    </a:moveTo>
                    <a:lnTo>
                      <a:pt x="143488" y="72747"/>
                    </a:lnTo>
                    <a:lnTo>
                      <a:pt x="143488" y="0"/>
                    </a:lnTo>
                    <a:lnTo>
                      <a:pt x="286976" y="181867"/>
                    </a:lnTo>
                    <a:lnTo>
                      <a:pt x="143488" y="363733"/>
                    </a:lnTo>
                    <a:lnTo>
                      <a:pt x="143488" y="290986"/>
                    </a:lnTo>
                    <a:lnTo>
                      <a:pt x="0" y="290986"/>
                    </a:lnTo>
                    <a:lnTo>
                      <a:pt x="0" y="72747"/>
                    </a:lnTo>
                    <a:close/>
                  </a:path>
                </a:pathLst>
              </a:cu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1" tIns="72746" rIns="86093" bIns="72747" numCol="1" spcCol="1270" anchor="ctr" anchorCtr="0">
                <a:noAutofit/>
              </a:bodyPr>
              <a:lstStyle/>
              <a:p>
                <a:pPr lvl="0" algn="ctr" defTabSz="400050">
                  <a:lnSpc>
                    <a:spcPct val="90000"/>
                  </a:lnSpc>
                  <a:spcBef>
                    <a:spcPct val="0"/>
                  </a:spcBef>
                  <a:spcAft>
                    <a:spcPct val="35000"/>
                  </a:spcAft>
                </a:pPr>
                <a:endParaRPr lang="en-US" sz="900" kern="1200" dirty="0"/>
              </a:p>
            </p:txBody>
          </p:sp>
        </p:grpSp>
      </p:grpSp>
      <p:pic>
        <p:nvPicPr>
          <p:cNvPr id="2051" name="Picture 3" descr="C:\Users\Maribel\AppData\Local\Microsoft\Windows\Temporary Internet Files\Content.IE5\5IJR21L2\MC900434713[1].wmf"/>
          <p:cNvPicPr>
            <a:picLocks noChangeAspect="1" noChangeArrowheads="1"/>
          </p:cNvPicPr>
          <p:nvPr/>
        </p:nvPicPr>
        <p:blipFill>
          <a:blip r:embed="rId3"/>
          <a:srcRect/>
          <a:stretch>
            <a:fillRect/>
          </a:stretch>
        </p:blipFill>
        <p:spPr bwMode="auto">
          <a:xfrm>
            <a:off x="1014054" y="2214641"/>
            <a:ext cx="486158" cy="509587"/>
          </a:xfrm>
          <a:prstGeom prst="rect">
            <a:avLst/>
          </a:prstGeom>
          <a:noFill/>
        </p:spPr>
      </p:pic>
      <p:sp>
        <p:nvSpPr>
          <p:cNvPr id="13" name="Title 1"/>
          <p:cNvSpPr txBox="1">
            <a:spLocks/>
          </p:cNvSpPr>
          <p:nvPr/>
        </p:nvSpPr>
        <p:spPr bwMode="auto">
          <a:xfrm>
            <a:off x="3931039" y="228600"/>
            <a:ext cx="4495620" cy="182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noProof="0" dirty="0" smtClean="0">
                <a:ln>
                  <a:noFill/>
                </a:ln>
                <a:effectLst/>
                <a:uLnTx/>
                <a:uFillTx/>
                <a:latin typeface="+mj-lt"/>
                <a:ea typeface="+mj-ea"/>
                <a:cs typeface="+mj-cs"/>
              </a:rPr>
              <a:t>   Main Benefit - </a:t>
            </a:r>
            <a:r>
              <a:rPr kumimoji="0" lang="en-US" sz="4400" b="1" i="0" u="none" strike="noStrike" kern="1200" cap="none" spc="0" normalizeH="0" baseline="0" noProof="0" dirty="0" smtClean="0">
                <a:ln>
                  <a:noFill/>
                </a:ln>
                <a:effectLst/>
                <a:uLnTx/>
                <a:uFillTx/>
                <a:latin typeface="+mj-lt"/>
                <a:ea typeface="+mj-ea"/>
                <a:cs typeface="+mj-cs"/>
              </a:rPr>
              <a:t>Streamlined</a:t>
            </a:r>
            <a:r>
              <a:rPr kumimoji="0" lang="en-US" sz="4400" b="1" i="0" u="none" strike="noStrike" kern="1200" cap="none" spc="0" normalizeH="0" noProof="0" dirty="0" smtClean="0">
                <a:ln>
                  <a:noFill/>
                </a:ln>
                <a:effectLst/>
                <a:uLnTx/>
                <a:uFillTx/>
                <a:latin typeface="+mj-lt"/>
                <a:ea typeface="+mj-ea"/>
                <a:cs typeface="+mj-cs"/>
              </a:rPr>
              <a:t> Permitting</a:t>
            </a:r>
            <a:r>
              <a:rPr kumimoji="0" lang="en-US" sz="4400" b="1" i="0" u="none" strike="noStrike" kern="1200" cap="none" spc="0" normalizeH="0" baseline="0" noProof="0" dirty="0" smtClean="0">
                <a:ln>
                  <a:noFill/>
                </a:ln>
                <a:effectLst/>
                <a:uLnTx/>
                <a:uFillTx/>
                <a:latin typeface="+mj-lt"/>
                <a:ea typeface="+mj-ea"/>
                <a:cs typeface="+mj-cs"/>
              </a:rPr>
              <a:t>!</a:t>
            </a:r>
          </a:p>
        </p:txBody>
      </p:sp>
      <p:sp>
        <p:nvSpPr>
          <p:cNvPr id="29" name="Curved Left Arrow 28"/>
          <p:cNvSpPr/>
          <p:nvPr/>
        </p:nvSpPr>
        <p:spPr>
          <a:xfrm>
            <a:off x="1623654" y="4010803"/>
            <a:ext cx="304800" cy="982663"/>
          </a:xfrm>
          <a:prstGeom prst="curved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tx1"/>
              </a:solidFill>
            </a:endParaRPr>
          </a:p>
        </p:txBody>
      </p:sp>
      <p:sp>
        <p:nvSpPr>
          <p:cNvPr id="30" name="Curved Right Arrow 29"/>
          <p:cNvSpPr/>
          <p:nvPr/>
        </p:nvSpPr>
        <p:spPr>
          <a:xfrm rot="10800000" flipH="1">
            <a:off x="480654" y="4010803"/>
            <a:ext cx="281526" cy="982662"/>
          </a:xfrm>
          <a:prstGeom prst="curv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tx1"/>
              </a:solidFill>
            </a:endParaRPr>
          </a:p>
        </p:txBody>
      </p:sp>
      <p:sp>
        <p:nvSpPr>
          <p:cNvPr id="6" name="&quot;No&quot; Symbol 5"/>
          <p:cNvSpPr/>
          <p:nvPr/>
        </p:nvSpPr>
        <p:spPr>
          <a:xfrm>
            <a:off x="1699854" y="2787575"/>
            <a:ext cx="2643546" cy="2663091"/>
          </a:xfrm>
          <a:prstGeom prst="noSmoking">
            <a:avLst>
              <a:gd name="adj" fmla="val 939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nvGrpSpPr>
          <p:cNvPr id="12" name="Group 11"/>
          <p:cNvGrpSpPr/>
          <p:nvPr/>
        </p:nvGrpSpPr>
        <p:grpSpPr>
          <a:xfrm>
            <a:off x="6545281" y="1431066"/>
            <a:ext cx="2114004" cy="4588734"/>
            <a:chOff x="6545281" y="1431066"/>
            <a:chExt cx="2114004" cy="4588734"/>
          </a:xfrm>
        </p:grpSpPr>
        <p:grpSp>
          <p:nvGrpSpPr>
            <p:cNvPr id="11" name="Group 10"/>
            <p:cNvGrpSpPr/>
            <p:nvPr/>
          </p:nvGrpSpPr>
          <p:grpSpPr>
            <a:xfrm>
              <a:off x="6545281" y="1431066"/>
              <a:ext cx="2114004" cy="4588734"/>
              <a:chOff x="6545281" y="1431066"/>
              <a:chExt cx="2114004" cy="4588734"/>
            </a:xfrm>
          </p:grpSpPr>
          <p:sp>
            <p:nvSpPr>
              <p:cNvPr id="2" name="Rectangle 1"/>
              <p:cNvSpPr/>
              <p:nvPr/>
            </p:nvSpPr>
            <p:spPr>
              <a:xfrm>
                <a:off x="6545281" y="5435025"/>
                <a:ext cx="1681679" cy="584775"/>
              </a:xfrm>
              <a:prstGeom prst="rect">
                <a:avLst/>
              </a:prstGeom>
            </p:spPr>
            <p:txBody>
              <a:bodyPr wrap="none">
                <a:spAutoFit/>
              </a:bodyPr>
              <a:lstStyle/>
              <a:p>
                <a:r>
                  <a:rPr lang="en-US" sz="1600" b="1" dirty="0" smtClean="0"/>
                  <a:t>Proposed Process</a:t>
                </a:r>
              </a:p>
              <a:p>
                <a:r>
                  <a:rPr lang="en-US" sz="1600" b="1" dirty="0" smtClean="0"/>
                  <a:t> A Few  Minutes</a:t>
                </a:r>
                <a:endParaRPr lang="en-US" sz="1600" b="1" dirty="0"/>
              </a:p>
            </p:txBody>
          </p:sp>
          <p:grpSp>
            <p:nvGrpSpPr>
              <p:cNvPr id="3" name="Group 2"/>
              <p:cNvGrpSpPr/>
              <p:nvPr/>
            </p:nvGrpSpPr>
            <p:grpSpPr>
              <a:xfrm>
                <a:off x="6703322" y="1431066"/>
                <a:ext cx="1955963" cy="3800480"/>
                <a:chOff x="6703322" y="1431066"/>
                <a:chExt cx="1955963" cy="3800480"/>
              </a:xfrm>
            </p:grpSpPr>
            <p:sp>
              <p:nvSpPr>
                <p:cNvPr id="5" name="Freeform 4"/>
                <p:cNvSpPr/>
                <p:nvPr/>
              </p:nvSpPr>
              <p:spPr>
                <a:xfrm>
                  <a:off x="6703322" y="2223272"/>
                  <a:ext cx="1034801" cy="1034801"/>
                </a:xfrm>
                <a:custGeom>
                  <a:avLst/>
                  <a:gdLst>
                    <a:gd name="connsiteX0" fmla="*/ 0 w 1034801"/>
                    <a:gd name="connsiteY0" fmla="*/ 517401 h 1034801"/>
                    <a:gd name="connsiteX1" fmla="*/ 517401 w 1034801"/>
                    <a:gd name="connsiteY1" fmla="*/ 0 h 1034801"/>
                    <a:gd name="connsiteX2" fmla="*/ 1034802 w 1034801"/>
                    <a:gd name="connsiteY2" fmla="*/ 517401 h 1034801"/>
                    <a:gd name="connsiteX3" fmla="*/ 517401 w 1034801"/>
                    <a:gd name="connsiteY3" fmla="*/ 1034802 h 1034801"/>
                    <a:gd name="connsiteX4" fmla="*/ 0 w 1034801"/>
                    <a:gd name="connsiteY4" fmla="*/ 517401 h 1034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801" h="1034801">
                      <a:moveTo>
                        <a:pt x="0" y="517401"/>
                      </a:moveTo>
                      <a:cubicBezTo>
                        <a:pt x="0" y="231648"/>
                        <a:pt x="231648" y="0"/>
                        <a:pt x="517401" y="0"/>
                      </a:cubicBezTo>
                      <a:cubicBezTo>
                        <a:pt x="803154" y="0"/>
                        <a:pt x="1034802" y="231648"/>
                        <a:pt x="1034802" y="517401"/>
                      </a:cubicBezTo>
                      <a:cubicBezTo>
                        <a:pt x="1034802" y="803154"/>
                        <a:pt x="803154" y="1034802"/>
                        <a:pt x="517401" y="1034802"/>
                      </a:cubicBezTo>
                      <a:cubicBezTo>
                        <a:pt x="231648" y="1034802"/>
                        <a:pt x="0" y="803154"/>
                        <a:pt x="0" y="517401"/>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6783" tIns="166783" rIns="166783" bIns="166783" numCol="1" spcCol="1270" anchor="ctr" anchorCtr="0">
                  <a:noAutofit/>
                </a:bodyPr>
                <a:lstStyle/>
                <a:p>
                  <a:pPr lvl="0" algn="ctr" defTabSz="533400">
                    <a:lnSpc>
                      <a:spcPct val="90000"/>
                    </a:lnSpc>
                    <a:spcBef>
                      <a:spcPct val="0"/>
                    </a:spcBef>
                    <a:spcAft>
                      <a:spcPct val="35000"/>
                    </a:spcAft>
                  </a:pPr>
                  <a:r>
                    <a:rPr lang="en-US" sz="1200" kern="1200" dirty="0" smtClean="0"/>
                    <a:t>Solar Contractor</a:t>
                  </a:r>
                  <a:endParaRPr lang="en-US" sz="1200" kern="1200" dirty="0"/>
                </a:p>
              </p:txBody>
            </p:sp>
            <p:sp>
              <p:nvSpPr>
                <p:cNvPr id="8" name="Freeform 7"/>
                <p:cNvSpPr/>
                <p:nvPr/>
              </p:nvSpPr>
              <p:spPr>
                <a:xfrm rot="16200000">
                  <a:off x="6815116" y="3560236"/>
                  <a:ext cx="818231" cy="349246"/>
                </a:xfrm>
                <a:custGeom>
                  <a:avLst/>
                  <a:gdLst>
                    <a:gd name="connsiteX0" fmla="*/ 0 w 818230"/>
                    <a:gd name="connsiteY0" fmla="*/ 69849 h 349245"/>
                    <a:gd name="connsiteX1" fmla="*/ 643608 w 818230"/>
                    <a:gd name="connsiteY1" fmla="*/ 69849 h 349245"/>
                    <a:gd name="connsiteX2" fmla="*/ 643608 w 818230"/>
                    <a:gd name="connsiteY2" fmla="*/ 0 h 349245"/>
                    <a:gd name="connsiteX3" fmla="*/ 818230 w 818230"/>
                    <a:gd name="connsiteY3" fmla="*/ 174623 h 349245"/>
                    <a:gd name="connsiteX4" fmla="*/ 643608 w 818230"/>
                    <a:gd name="connsiteY4" fmla="*/ 349245 h 349245"/>
                    <a:gd name="connsiteX5" fmla="*/ 643608 w 818230"/>
                    <a:gd name="connsiteY5" fmla="*/ 279396 h 349245"/>
                    <a:gd name="connsiteX6" fmla="*/ 0 w 818230"/>
                    <a:gd name="connsiteY6" fmla="*/ 279396 h 349245"/>
                    <a:gd name="connsiteX7" fmla="*/ 0 w 818230"/>
                    <a:gd name="connsiteY7" fmla="*/ 69849 h 34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8230" h="349245">
                      <a:moveTo>
                        <a:pt x="818230" y="279395"/>
                      </a:moveTo>
                      <a:lnTo>
                        <a:pt x="174622" y="279395"/>
                      </a:lnTo>
                      <a:lnTo>
                        <a:pt x="174622" y="349244"/>
                      </a:lnTo>
                      <a:lnTo>
                        <a:pt x="0" y="174622"/>
                      </a:lnTo>
                      <a:lnTo>
                        <a:pt x="174622" y="1"/>
                      </a:lnTo>
                      <a:lnTo>
                        <a:pt x="174622" y="69850"/>
                      </a:lnTo>
                      <a:lnTo>
                        <a:pt x="818230" y="69850"/>
                      </a:lnTo>
                      <a:lnTo>
                        <a:pt x="818230" y="279395"/>
                      </a:lnTo>
                      <a:close/>
                    </a:path>
                  </a:pathLst>
                </a:cu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txBody>
                <a:bodyPr spcFirstLastPara="0" vert="horz" wrap="square" lIns="104772" tIns="69849" rIns="2" bIns="69849" numCol="1" spcCol="1270" anchor="ctr" anchorCtr="0">
                  <a:noAutofit/>
                </a:bodyPr>
                <a:lstStyle/>
                <a:p>
                  <a:pPr lvl="0" algn="ctr" defTabSz="444500">
                    <a:lnSpc>
                      <a:spcPct val="90000"/>
                    </a:lnSpc>
                    <a:spcBef>
                      <a:spcPct val="0"/>
                    </a:spcBef>
                    <a:spcAft>
                      <a:spcPct val="35000"/>
                    </a:spcAft>
                  </a:pPr>
                  <a:endParaRPr lang="en-US" sz="1000" kern="1200" dirty="0"/>
                </a:p>
              </p:txBody>
            </p:sp>
            <p:sp>
              <p:nvSpPr>
                <p:cNvPr id="9" name="Freeform 8"/>
                <p:cNvSpPr/>
                <p:nvPr/>
              </p:nvSpPr>
              <p:spPr>
                <a:xfrm>
                  <a:off x="6763145" y="4196745"/>
                  <a:ext cx="1034801" cy="1034801"/>
                </a:xfrm>
                <a:custGeom>
                  <a:avLst/>
                  <a:gdLst>
                    <a:gd name="connsiteX0" fmla="*/ 0 w 1034801"/>
                    <a:gd name="connsiteY0" fmla="*/ 517401 h 1034801"/>
                    <a:gd name="connsiteX1" fmla="*/ 517401 w 1034801"/>
                    <a:gd name="connsiteY1" fmla="*/ 0 h 1034801"/>
                    <a:gd name="connsiteX2" fmla="*/ 1034802 w 1034801"/>
                    <a:gd name="connsiteY2" fmla="*/ 517401 h 1034801"/>
                    <a:gd name="connsiteX3" fmla="*/ 517401 w 1034801"/>
                    <a:gd name="connsiteY3" fmla="*/ 1034802 h 1034801"/>
                    <a:gd name="connsiteX4" fmla="*/ 0 w 1034801"/>
                    <a:gd name="connsiteY4" fmla="*/ 517401 h 1034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801" h="1034801">
                      <a:moveTo>
                        <a:pt x="0" y="517401"/>
                      </a:moveTo>
                      <a:cubicBezTo>
                        <a:pt x="0" y="231648"/>
                        <a:pt x="231648" y="0"/>
                        <a:pt x="517401" y="0"/>
                      </a:cubicBezTo>
                      <a:cubicBezTo>
                        <a:pt x="803154" y="0"/>
                        <a:pt x="1034802" y="231648"/>
                        <a:pt x="1034802" y="517401"/>
                      </a:cubicBezTo>
                      <a:cubicBezTo>
                        <a:pt x="1034802" y="803154"/>
                        <a:pt x="803154" y="1034802"/>
                        <a:pt x="517401" y="1034802"/>
                      </a:cubicBezTo>
                      <a:cubicBezTo>
                        <a:pt x="231648" y="1034802"/>
                        <a:pt x="0" y="803154"/>
                        <a:pt x="0" y="517401"/>
                      </a:cubicBez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6783" tIns="166783" rIns="166783" bIns="166783" numCol="1" spcCol="1270" anchor="ctr" anchorCtr="0">
                  <a:noAutofit/>
                </a:bodyPr>
                <a:lstStyle/>
                <a:p>
                  <a:pPr lvl="0" algn="ctr" defTabSz="533400">
                    <a:lnSpc>
                      <a:spcPct val="90000"/>
                    </a:lnSpc>
                    <a:spcBef>
                      <a:spcPct val="0"/>
                    </a:spcBef>
                    <a:spcAft>
                      <a:spcPct val="35000"/>
                    </a:spcAft>
                  </a:pPr>
                  <a:r>
                    <a:rPr lang="en-US" sz="1200" kern="1200" dirty="0" smtClean="0"/>
                    <a:t>Apply &amp; Obtain Permit Online</a:t>
                  </a:r>
                  <a:endParaRPr lang="en-US" sz="1200" kern="1200" dirty="0"/>
                </a:p>
              </p:txBody>
            </p:sp>
            <p:sp>
              <p:nvSpPr>
                <p:cNvPr id="10" name="Freeform 9"/>
                <p:cNvSpPr/>
                <p:nvPr/>
              </p:nvSpPr>
              <p:spPr>
                <a:xfrm rot="26838211">
                  <a:off x="8026468" y="1714636"/>
                  <a:ext cx="916388" cy="349247"/>
                </a:xfrm>
                <a:custGeom>
                  <a:avLst/>
                  <a:gdLst>
                    <a:gd name="connsiteX0" fmla="*/ 0 w 916388"/>
                    <a:gd name="connsiteY0" fmla="*/ 69849 h 349245"/>
                    <a:gd name="connsiteX1" fmla="*/ 741766 w 916388"/>
                    <a:gd name="connsiteY1" fmla="*/ 69849 h 349245"/>
                    <a:gd name="connsiteX2" fmla="*/ 741766 w 916388"/>
                    <a:gd name="connsiteY2" fmla="*/ 0 h 349245"/>
                    <a:gd name="connsiteX3" fmla="*/ 916388 w 916388"/>
                    <a:gd name="connsiteY3" fmla="*/ 174623 h 349245"/>
                    <a:gd name="connsiteX4" fmla="*/ 741766 w 916388"/>
                    <a:gd name="connsiteY4" fmla="*/ 349245 h 349245"/>
                    <a:gd name="connsiteX5" fmla="*/ 741766 w 916388"/>
                    <a:gd name="connsiteY5" fmla="*/ 279396 h 349245"/>
                    <a:gd name="connsiteX6" fmla="*/ 0 w 916388"/>
                    <a:gd name="connsiteY6" fmla="*/ 279396 h 349245"/>
                    <a:gd name="connsiteX7" fmla="*/ 0 w 916388"/>
                    <a:gd name="connsiteY7" fmla="*/ 69849 h 34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388" h="349245">
                      <a:moveTo>
                        <a:pt x="916388" y="279395"/>
                      </a:moveTo>
                      <a:lnTo>
                        <a:pt x="174622" y="279395"/>
                      </a:lnTo>
                      <a:lnTo>
                        <a:pt x="174622" y="349244"/>
                      </a:lnTo>
                      <a:lnTo>
                        <a:pt x="0" y="174622"/>
                      </a:lnTo>
                      <a:lnTo>
                        <a:pt x="174622" y="1"/>
                      </a:lnTo>
                      <a:lnTo>
                        <a:pt x="174622" y="69850"/>
                      </a:lnTo>
                      <a:lnTo>
                        <a:pt x="916388" y="69850"/>
                      </a:lnTo>
                      <a:lnTo>
                        <a:pt x="916388" y="279395"/>
                      </a:lnTo>
                      <a:close/>
                    </a:path>
                  </a:pathLst>
                </a:custGeom>
                <a:noFill/>
              </p:spPr>
              <p:style>
                <a:lnRef idx="0">
                  <a:schemeClr val="dk2">
                    <a:tint val="60000"/>
                    <a:hueOff val="0"/>
                    <a:satOff val="0"/>
                    <a:lumOff val="0"/>
                    <a:alphaOff val="0"/>
                  </a:schemeClr>
                </a:lnRef>
                <a:fillRef idx="1">
                  <a:scrgbClr r="0" g="0" b="0"/>
                </a:fillRef>
                <a:effectRef idx="0">
                  <a:schemeClr val="dk2">
                    <a:tint val="60000"/>
                    <a:hueOff val="0"/>
                    <a:satOff val="0"/>
                    <a:lumOff val="0"/>
                    <a:alphaOff val="0"/>
                  </a:schemeClr>
                </a:effectRef>
                <a:fontRef idx="minor">
                  <a:schemeClr val="lt1"/>
                </a:fontRef>
              </p:style>
              <p:txBody>
                <a:bodyPr spcFirstLastPara="0" vert="horz" wrap="square" lIns="104773" tIns="69849" rIns="-1" bIns="69850" numCol="1" spcCol="1270" anchor="ctr" anchorCtr="0">
                  <a:noAutofit/>
                </a:bodyPr>
                <a:lstStyle/>
                <a:p>
                  <a:pPr lvl="0" algn="ctr" defTabSz="444500">
                    <a:lnSpc>
                      <a:spcPct val="90000"/>
                    </a:lnSpc>
                    <a:spcBef>
                      <a:spcPct val="0"/>
                    </a:spcBef>
                    <a:spcAft>
                      <a:spcPct val="35000"/>
                    </a:spcAft>
                  </a:pPr>
                  <a:endParaRPr lang="en-US" sz="1000" kern="1200" dirty="0"/>
                </a:p>
              </p:txBody>
            </p:sp>
          </p:grpSp>
        </p:grpSp>
        <p:pic>
          <p:nvPicPr>
            <p:cNvPr id="20" name="Picture 3" descr="C:\Users\Maribel\AppData\Local\Microsoft\Windows\Temporary Internet Files\Content.IE5\5IJR21L2\MC900434713[1].wmf"/>
            <p:cNvPicPr>
              <a:picLocks noChangeAspect="1" noChangeArrowheads="1"/>
            </p:cNvPicPr>
            <p:nvPr/>
          </p:nvPicPr>
          <p:blipFill>
            <a:blip r:embed="rId3"/>
            <a:srcRect/>
            <a:stretch>
              <a:fillRect/>
            </a:stretch>
          </p:blipFill>
          <p:spPr bwMode="auto">
            <a:xfrm>
              <a:off x="6629400" y="4154854"/>
              <a:ext cx="486158" cy="509587"/>
            </a:xfrm>
            <a:prstGeom prst="rect">
              <a:avLst/>
            </a:prstGeom>
            <a:noFill/>
          </p:spPr>
        </p:pic>
      </p:grpSp>
    </p:spTree>
    <p:extLst>
      <p:ext uri="{BB962C8B-B14F-4D97-AF65-F5344CB8AC3E}">
        <p14:creationId xmlns:p14="http://schemas.microsoft.com/office/powerpoint/2010/main" val="370595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8229600" cy="688975"/>
          </a:xfrm>
        </p:spPr>
        <p:txBody>
          <a:bodyPr>
            <a:normAutofit fontScale="90000"/>
          </a:bodyPr>
          <a:lstStyle/>
          <a:p>
            <a:r>
              <a:rPr lang="en-US" b="1" dirty="0" smtClean="0"/>
              <a:t>Online Permit System </a:t>
            </a:r>
            <a:endParaRPr lang="en-US" b="1" dirty="0"/>
          </a:p>
        </p:txBody>
      </p:sp>
      <p:sp>
        <p:nvSpPr>
          <p:cNvPr id="3" name="Content Placeholder 2"/>
          <p:cNvSpPr>
            <a:spLocks noGrp="1"/>
          </p:cNvSpPr>
          <p:nvPr>
            <p:ph idx="1"/>
          </p:nvPr>
        </p:nvSpPr>
        <p:spPr>
          <a:xfrm>
            <a:off x="381000" y="2362200"/>
            <a:ext cx="8458200" cy="3810000"/>
          </a:xfrm>
        </p:spPr>
        <p:txBody>
          <a:bodyPr/>
          <a:lstStyle/>
          <a:p>
            <a:pPr lvl="0" algn="l">
              <a:lnSpc>
                <a:spcPct val="150000"/>
              </a:lnSpc>
            </a:pPr>
            <a:r>
              <a:rPr lang="en-US" b="1" dirty="0" smtClean="0">
                <a:solidFill>
                  <a:schemeClr val="tx1"/>
                </a:solidFill>
              </a:rPr>
              <a:t>Save Time: </a:t>
            </a:r>
            <a:r>
              <a:rPr lang="en-US" dirty="0" smtClean="0">
                <a:solidFill>
                  <a:schemeClr val="tx1"/>
                </a:solidFill>
              </a:rPr>
              <a:t>Apply </a:t>
            </a:r>
            <a:r>
              <a:rPr lang="en-US" dirty="0">
                <a:solidFill>
                  <a:schemeClr val="tx1"/>
                </a:solidFill>
              </a:rPr>
              <a:t>online </a:t>
            </a:r>
            <a:r>
              <a:rPr lang="en-US" dirty="0" smtClean="0">
                <a:solidFill>
                  <a:schemeClr val="tx1"/>
                </a:solidFill>
              </a:rPr>
              <a:t>24/7</a:t>
            </a:r>
          </a:p>
          <a:p>
            <a:pPr lvl="0" algn="l"/>
            <a:r>
              <a:rPr lang="en-US" b="1" dirty="0" smtClean="0">
                <a:solidFill>
                  <a:schemeClr val="tx1"/>
                </a:solidFill>
              </a:rPr>
              <a:t>Save Money: </a:t>
            </a:r>
            <a:r>
              <a:rPr lang="en-US" dirty="0" smtClean="0">
                <a:solidFill>
                  <a:schemeClr val="tx1"/>
                </a:solidFill>
              </a:rPr>
              <a:t>Select </a:t>
            </a:r>
            <a:r>
              <a:rPr lang="en-US" dirty="0">
                <a:solidFill>
                  <a:schemeClr val="tx1"/>
                </a:solidFill>
              </a:rPr>
              <a:t>pre-approved engineered </a:t>
            </a:r>
            <a:r>
              <a:rPr lang="en-US" dirty="0" smtClean="0">
                <a:solidFill>
                  <a:schemeClr val="tx1"/>
                </a:solidFill>
              </a:rPr>
              <a:t>designs – eliminate complicated plan review process</a:t>
            </a:r>
          </a:p>
          <a:p>
            <a:pPr lvl="0" algn="l"/>
            <a:r>
              <a:rPr lang="en-US" b="1" dirty="0" smtClean="0">
                <a:solidFill>
                  <a:schemeClr val="tx1"/>
                </a:solidFill>
              </a:rPr>
              <a:t>One Fee:  </a:t>
            </a:r>
            <a:r>
              <a:rPr lang="en-US" dirty="0" smtClean="0">
                <a:solidFill>
                  <a:schemeClr val="tx1"/>
                </a:solidFill>
              </a:rPr>
              <a:t>Pay </a:t>
            </a:r>
            <a:r>
              <a:rPr lang="en-US" dirty="0">
                <a:solidFill>
                  <a:schemeClr val="tx1"/>
                </a:solidFill>
              </a:rPr>
              <a:t>standard permit fee </a:t>
            </a:r>
            <a:r>
              <a:rPr lang="en-US" dirty="0" smtClean="0">
                <a:solidFill>
                  <a:schemeClr val="tx1"/>
                </a:solidFill>
              </a:rPr>
              <a:t>online</a:t>
            </a:r>
            <a:endParaRPr lang="en-US" dirty="0">
              <a:solidFill>
                <a:schemeClr val="tx1"/>
              </a:solidFill>
            </a:endParaRPr>
          </a:p>
          <a:p>
            <a:pPr algn="l">
              <a:lnSpc>
                <a:spcPct val="150000"/>
              </a:lnSpc>
            </a:pPr>
            <a:endParaRPr lang="en-US" sz="2400" dirty="0">
              <a:solidFill>
                <a:schemeClr val="tx1"/>
              </a:solidFill>
            </a:endParaRPr>
          </a:p>
        </p:txBody>
      </p:sp>
    </p:spTree>
    <p:extLst>
      <p:ext uri="{BB962C8B-B14F-4D97-AF65-F5344CB8AC3E}">
        <p14:creationId xmlns:p14="http://schemas.microsoft.com/office/powerpoint/2010/main" val="1784332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C10FC1FF45CA4BB9120BCFCA5CBBE3" ma:contentTypeVersion="1" ma:contentTypeDescription="Create a new document." ma:contentTypeScope="" ma:versionID="bd33c3c77592b2c02e9e4d9ba8959e51">
  <xsd:schema xmlns:xsd="http://www.w3.org/2001/XMLSchema" xmlns:xs="http://www.w3.org/2001/XMLSchema" xmlns:p="http://schemas.microsoft.com/office/2006/metadata/properties" xmlns:ns1="http://schemas.microsoft.com/sharepoint/v3" targetNamespace="http://schemas.microsoft.com/office/2006/metadata/properties" ma:root="true" ma:fieldsID="7eb741f30fcdd1d6053161891e0904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80747B4-1C8A-4BD0-8D6B-B1006A86E0B2}"/>
</file>

<file path=customXml/itemProps2.xml><?xml version="1.0" encoding="utf-8"?>
<ds:datastoreItem xmlns:ds="http://schemas.openxmlformats.org/officeDocument/2006/customXml" ds:itemID="{9BEB161D-9E52-42D4-AEF4-B296BF1D3513}"/>
</file>

<file path=customXml/itemProps3.xml><?xml version="1.0" encoding="utf-8"?>
<ds:datastoreItem xmlns:ds="http://schemas.openxmlformats.org/officeDocument/2006/customXml" ds:itemID="{C16C707E-4ACD-46D6-AA37-EC1432E4635A}"/>
</file>

<file path=docProps/app.xml><?xml version="1.0" encoding="utf-8"?>
<Properties xmlns="http://schemas.openxmlformats.org/officeDocument/2006/extended-properties" xmlns:vt="http://schemas.openxmlformats.org/officeDocument/2006/docPropsVTypes">
  <TotalTime>113</TotalTime>
  <Words>1271</Words>
  <Application>Microsoft Office PowerPoint</Application>
  <PresentationFormat>On-screen Show (4:3)</PresentationFormat>
  <Paragraphs>275</Paragraphs>
  <Slides>22</Slides>
  <Notes>12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                      What is Go SOLAR   Florida Rooftop Solar Challenge?</vt:lpstr>
      <vt:lpstr>Why is Broward taking this Challenge?</vt:lpstr>
      <vt:lpstr>Some Benefits of  Go SOLAR</vt:lpstr>
      <vt:lpstr>PowerPoint Presentation</vt:lpstr>
      <vt:lpstr>Online Permit System </vt:lpstr>
      <vt:lpstr>PowerPoint Presentation</vt:lpstr>
      <vt:lpstr>PowerPoint Presentation</vt:lpstr>
      <vt:lpstr>PowerPoint Presentation</vt:lpstr>
      <vt:lpstr>PowerPoint Presentation</vt:lpstr>
      <vt:lpstr>PowerPoint Presentation</vt:lpstr>
      <vt:lpstr>Rooftop Solar Challenge II Go Solar - Florida</vt:lpstr>
      <vt:lpstr>Rooftop Solar Challenge II Go Solar – Florida (cont)</vt:lpstr>
      <vt:lpstr>PowerPoint Presentation</vt:lpstr>
      <vt:lpstr>PowerPoint Presentation</vt:lpstr>
      <vt:lpstr>PowerPoint Presentation</vt:lpstr>
      <vt:lpstr>                      Partnerships…           Key to Success </vt:lpstr>
      <vt:lpstr>Reminder of Go SOLAR Fest II</vt:lpstr>
      <vt:lpstr>For more information: www.gosolarflorida.org  email: info@gosolarflorida.org </vt:lpstr>
    </vt:vector>
  </TitlesOfParts>
  <Company>Broward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Dobies, Kenneth</dc:creator>
  <cp:lastModifiedBy>ngassman</cp:lastModifiedBy>
  <cp:revision>21</cp:revision>
  <cp:lastPrinted>2013-12-09T17:46:26Z</cp:lastPrinted>
  <dcterms:created xsi:type="dcterms:W3CDTF">2013-11-25T12:46:07Z</dcterms:created>
  <dcterms:modified xsi:type="dcterms:W3CDTF">2013-12-09T17:46:27Z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0x0101006AC10FC1FF45CA4BB9120BCFCA5CBBE3</vt:lpwstr>
  </property>
  <property fmtid="{D5CDD505-2E9C-101B-9397-08002B2CF9AE}" pid="3" name="Order">
    <vt:r8>1700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